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2" r:id="rId19"/>
    <p:sldId id="273" r:id="rId20"/>
    <p:sldId id="274" r:id="rId21"/>
    <p:sldId id="275" r:id="rId22"/>
    <p:sldId id="276" r:id="rId23"/>
    <p:sldId id="277" r:id="rId24"/>
    <p:sldId id="278" r:id="rId25"/>
    <p:sldId id="279" r:id="rId26"/>
  </p:sldIdLst>
  <p:sldSz cx="9144000" cy="6858000" type="screen4x3"/>
  <p:notesSz cx="6797675" cy="9926638"/>
  <p:embeddedFontLst>
    <p:embeddedFont>
      <p:font typeface="Century Gothic" panose="020B0502020202020204" pitchFamily="34" charset="0"/>
      <p:regular r:id="rId28"/>
      <p:bold r:id="rId29"/>
      <p:italic r:id="rId30"/>
      <p:boldItalic r:id="rId31"/>
    </p:embeddedFont>
    <p:embeddedFont>
      <p:font typeface="Congenial Black" panose="02000503040000020004" pitchFamily="2" charset="0"/>
      <p:bold r:id="rId32"/>
    </p:embeddedFont>
    <p:embeddedFont>
      <p:font typeface="Montserrat" panose="000005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5EU2Ez//wWyCrKfUEgJT7wCkG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2087C-A8FD-4E79-AA02-43FD9AE13D5A}" v="1" dt="2026-01-16T11:26:55.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tact AUTO-ÉCOLE LE SERGENT" userId="decea1ca-a1f6-4865-8cca-db0f4e17b005" providerId="ADAL" clId="{77379990-137F-47B9-8EB8-C15475D03C57}"/>
    <pc:docChg chg="custSel delSld modSld modNotesMaster">
      <pc:chgData name="Contact AUTO-ÉCOLE LE SERGENT" userId="decea1ca-a1f6-4865-8cca-db0f4e17b005" providerId="ADAL" clId="{77379990-137F-47B9-8EB8-C15475D03C57}" dt="2026-01-16T12:40:06.862" v="984" actId="20577"/>
      <pc:docMkLst>
        <pc:docMk/>
      </pc:docMkLst>
      <pc:sldChg chg="modNotes">
        <pc:chgData name="Contact AUTO-ÉCOLE LE SERGENT" userId="decea1ca-a1f6-4865-8cca-db0f4e17b005" providerId="ADAL" clId="{77379990-137F-47B9-8EB8-C15475D03C57}" dt="2026-01-16T11:26:55.856" v="951"/>
        <pc:sldMkLst>
          <pc:docMk/>
          <pc:sldMk cId="0" sldId="256"/>
        </pc:sldMkLst>
      </pc:sldChg>
      <pc:sldChg chg="modNotes">
        <pc:chgData name="Contact AUTO-ÉCOLE LE SERGENT" userId="decea1ca-a1f6-4865-8cca-db0f4e17b005" providerId="ADAL" clId="{77379990-137F-47B9-8EB8-C15475D03C57}" dt="2026-01-16T11:26:55.856" v="951"/>
        <pc:sldMkLst>
          <pc:docMk/>
          <pc:sldMk cId="0" sldId="257"/>
        </pc:sldMkLst>
      </pc:sldChg>
      <pc:sldChg chg="modNotes">
        <pc:chgData name="Contact AUTO-ÉCOLE LE SERGENT" userId="decea1ca-a1f6-4865-8cca-db0f4e17b005" providerId="ADAL" clId="{77379990-137F-47B9-8EB8-C15475D03C57}" dt="2026-01-16T11:26:55.856" v="951"/>
        <pc:sldMkLst>
          <pc:docMk/>
          <pc:sldMk cId="0" sldId="258"/>
        </pc:sldMkLst>
      </pc:sldChg>
      <pc:sldChg chg="modSp mod modNotes">
        <pc:chgData name="Contact AUTO-ÉCOLE LE SERGENT" userId="decea1ca-a1f6-4865-8cca-db0f4e17b005" providerId="ADAL" clId="{77379990-137F-47B9-8EB8-C15475D03C57}" dt="2026-01-16T12:40:06.862" v="984" actId="20577"/>
        <pc:sldMkLst>
          <pc:docMk/>
          <pc:sldMk cId="0" sldId="259"/>
        </pc:sldMkLst>
        <pc:spChg chg="mod">
          <ac:chgData name="Contact AUTO-ÉCOLE LE SERGENT" userId="decea1ca-a1f6-4865-8cca-db0f4e17b005" providerId="ADAL" clId="{77379990-137F-47B9-8EB8-C15475D03C57}" dt="2026-01-16T12:39:40.953" v="973" actId="20577"/>
          <ac:spMkLst>
            <pc:docMk/>
            <pc:sldMk cId="0" sldId="259"/>
            <ac:spMk id="88" creationId="{00000000-0000-0000-0000-000000000000}"/>
          </ac:spMkLst>
        </pc:spChg>
        <pc:spChg chg="mod">
          <ac:chgData name="Contact AUTO-ÉCOLE LE SERGENT" userId="decea1ca-a1f6-4865-8cca-db0f4e17b005" providerId="ADAL" clId="{77379990-137F-47B9-8EB8-C15475D03C57}" dt="2026-01-16T12:40:06.862" v="984" actId="20577"/>
          <ac:spMkLst>
            <pc:docMk/>
            <pc:sldMk cId="0" sldId="259"/>
            <ac:spMk id="105" creationId="{00000000-0000-0000-0000-000000000000}"/>
          </ac:spMkLst>
        </pc:spChg>
        <pc:spChg chg="mod">
          <ac:chgData name="Contact AUTO-ÉCOLE LE SERGENT" userId="decea1ca-a1f6-4865-8cca-db0f4e17b005" providerId="ADAL" clId="{77379990-137F-47B9-8EB8-C15475D03C57}" dt="2026-01-16T11:04:23.868" v="7" actId="20577"/>
          <ac:spMkLst>
            <pc:docMk/>
            <pc:sldMk cId="0" sldId="259"/>
            <ac:spMk id="125" creationId="{00000000-0000-0000-0000-000000000000}"/>
          </ac:spMkLst>
        </pc:spChg>
      </pc:sldChg>
      <pc:sldChg chg="modSp mod modNotes">
        <pc:chgData name="Contact AUTO-ÉCOLE LE SERGENT" userId="decea1ca-a1f6-4865-8cca-db0f4e17b005" providerId="ADAL" clId="{77379990-137F-47B9-8EB8-C15475D03C57}" dt="2026-01-16T11:26:55.856" v="951"/>
        <pc:sldMkLst>
          <pc:docMk/>
          <pc:sldMk cId="0" sldId="260"/>
        </pc:sldMkLst>
        <pc:spChg chg="mod">
          <ac:chgData name="Contact AUTO-ÉCOLE LE SERGENT" userId="decea1ca-a1f6-4865-8cca-db0f4e17b005" providerId="ADAL" clId="{77379990-137F-47B9-8EB8-C15475D03C57}" dt="2026-01-16T11:06:08.052" v="144" actId="20577"/>
          <ac:spMkLst>
            <pc:docMk/>
            <pc:sldMk cId="0" sldId="260"/>
            <ac:spMk id="145" creationId="{00000000-0000-0000-0000-000000000000}"/>
          </ac:spMkLst>
        </pc:spChg>
        <pc:spChg chg="mod">
          <ac:chgData name="Contact AUTO-ÉCOLE LE SERGENT" userId="decea1ca-a1f6-4865-8cca-db0f4e17b005" providerId="ADAL" clId="{77379990-137F-47B9-8EB8-C15475D03C57}" dt="2026-01-16T11:06:59.898" v="166" actId="20577"/>
          <ac:spMkLst>
            <pc:docMk/>
            <pc:sldMk cId="0" sldId="260"/>
            <ac:spMk id="146" creationId="{00000000-0000-0000-0000-000000000000}"/>
          </ac:spMkLst>
        </pc:spChg>
        <pc:spChg chg="mod">
          <ac:chgData name="Contact AUTO-ÉCOLE LE SERGENT" userId="decea1ca-a1f6-4865-8cca-db0f4e17b005" providerId="ADAL" clId="{77379990-137F-47B9-8EB8-C15475D03C57}" dt="2026-01-16T11:07:10.401" v="167" actId="6549"/>
          <ac:spMkLst>
            <pc:docMk/>
            <pc:sldMk cId="0" sldId="260"/>
            <ac:spMk id="147" creationId="{00000000-0000-0000-0000-000000000000}"/>
          </ac:spMkLst>
        </pc:spChg>
        <pc:spChg chg="mod">
          <ac:chgData name="Contact AUTO-ÉCOLE LE SERGENT" userId="decea1ca-a1f6-4865-8cca-db0f4e17b005" providerId="ADAL" clId="{77379990-137F-47B9-8EB8-C15475D03C57}" dt="2026-01-16T11:08:07.987" v="205" actId="207"/>
          <ac:spMkLst>
            <pc:docMk/>
            <pc:sldMk cId="0" sldId="260"/>
            <ac:spMk id="148" creationId="{00000000-0000-0000-0000-000000000000}"/>
          </ac:spMkLst>
        </pc:spChg>
      </pc:sldChg>
      <pc:sldChg chg="modNotes">
        <pc:chgData name="Contact AUTO-ÉCOLE LE SERGENT" userId="decea1ca-a1f6-4865-8cca-db0f4e17b005" providerId="ADAL" clId="{77379990-137F-47B9-8EB8-C15475D03C57}" dt="2026-01-16T11:26:55.856" v="951"/>
        <pc:sldMkLst>
          <pc:docMk/>
          <pc:sldMk cId="0" sldId="261"/>
        </pc:sldMkLst>
      </pc:sldChg>
      <pc:sldChg chg="modNotes">
        <pc:chgData name="Contact AUTO-ÉCOLE LE SERGENT" userId="decea1ca-a1f6-4865-8cca-db0f4e17b005" providerId="ADAL" clId="{77379990-137F-47B9-8EB8-C15475D03C57}" dt="2026-01-16T11:26:55.856" v="951"/>
        <pc:sldMkLst>
          <pc:docMk/>
          <pc:sldMk cId="0" sldId="262"/>
        </pc:sldMkLst>
      </pc:sldChg>
      <pc:sldChg chg="modNotes">
        <pc:chgData name="Contact AUTO-ÉCOLE LE SERGENT" userId="decea1ca-a1f6-4865-8cca-db0f4e17b005" providerId="ADAL" clId="{77379990-137F-47B9-8EB8-C15475D03C57}" dt="2026-01-16T11:26:55.856" v="951"/>
        <pc:sldMkLst>
          <pc:docMk/>
          <pc:sldMk cId="0" sldId="263"/>
        </pc:sldMkLst>
      </pc:sldChg>
      <pc:sldChg chg="modNotes">
        <pc:chgData name="Contact AUTO-ÉCOLE LE SERGENT" userId="decea1ca-a1f6-4865-8cca-db0f4e17b005" providerId="ADAL" clId="{77379990-137F-47B9-8EB8-C15475D03C57}" dt="2026-01-16T11:26:55.856" v="951"/>
        <pc:sldMkLst>
          <pc:docMk/>
          <pc:sldMk cId="0" sldId="264"/>
        </pc:sldMkLst>
      </pc:sldChg>
      <pc:sldChg chg="modNotes">
        <pc:chgData name="Contact AUTO-ÉCOLE LE SERGENT" userId="decea1ca-a1f6-4865-8cca-db0f4e17b005" providerId="ADAL" clId="{77379990-137F-47B9-8EB8-C15475D03C57}" dt="2026-01-16T11:26:55.856" v="951"/>
        <pc:sldMkLst>
          <pc:docMk/>
          <pc:sldMk cId="0" sldId="265"/>
        </pc:sldMkLst>
      </pc:sldChg>
      <pc:sldChg chg="modNotes">
        <pc:chgData name="Contact AUTO-ÉCOLE LE SERGENT" userId="decea1ca-a1f6-4865-8cca-db0f4e17b005" providerId="ADAL" clId="{77379990-137F-47B9-8EB8-C15475D03C57}" dt="2026-01-16T11:26:55.856" v="951"/>
        <pc:sldMkLst>
          <pc:docMk/>
          <pc:sldMk cId="0" sldId="266"/>
        </pc:sldMkLst>
      </pc:sldChg>
      <pc:sldChg chg="modNotes">
        <pc:chgData name="Contact AUTO-ÉCOLE LE SERGENT" userId="decea1ca-a1f6-4865-8cca-db0f4e17b005" providerId="ADAL" clId="{77379990-137F-47B9-8EB8-C15475D03C57}" dt="2026-01-16T11:26:55.856" v="951"/>
        <pc:sldMkLst>
          <pc:docMk/>
          <pc:sldMk cId="0" sldId="267"/>
        </pc:sldMkLst>
      </pc:sldChg>
      <pc:sldChg chg="modNotes">
        <pc:chgData name="Contact AUTO-ÉCOLE LE SERGENT" userId="decea1ca-a1f6-4865-8cca-db0f4e17b005" providerId="ADAL" clId="{77379990-137F-47B9-8EB8-C15475D03C57}" dt="2026-01-16T11:26:55.856" v="951"/>
        <pc:sldMkLst>
          <pc:docMk/>
          <pc:sldMk cId="0" sldId="268"/>
        </pc:sldMkLst>
      </pc:sldChg>
      <pc:sldChg chg="del">
        <pc:chgData name="Contact AUTO-ÉCOLE LE SERGENT" userId="decea1ca-a1f6-4865-8cca-db0f4e17b005" providerId="ADAL" clId="{77379990-137F-47B9-8EB8-C15475D03C57}" dt="2026-01-16T11:09:59.256" v="206" actId="2696"/>
        <pc:sldMkLst>
          <pc:docMk/>
          <pc:sldMk cId="0" sldId="269"/>
        </pc:sldMkLst>
      </pc:sldChg>
      <pc:sldChg chg="del">
        <pc:chgData name="Contact AUTO-ÉCOLE LE SERGENT" userId="decea1ca-a1f6-4865-8cca-db0f4e17b005" providerId="ADAL" clId="{77379990-137F-47B9-8EB8-C15475D03C57}" dt="2026-01-16T11:10:07.981" v="207" actId="2696"/>
        <pc:sldMkLst>
          <pc:docMk/>
          <pc:sldMk cId="0" sldId="270"/>
        </pc:sldMkLst>
      </pc:sldChg>
      <pc:sldChg chg="modNotes">
        <pc:chgData name="Contact AUTO-ÉCOLE LE SERGENT" userId="decea1ca-a1f6-4865-8cca-db0f4e17b005" providerId="ADAL" clId="{77379990-137F-47B9-8EB8-C15475D03C57}" dt="2026-01-16T11:26:55.856" v="951"/>
        <pc:sldMkLst>
          <pc:docMk/>
          <pc:sldMk cId="0" sldId="271"/>
        </pc:sldMkLst>
      </pc:sldChg>
      <pc:sldChg chg="modNotes">
        <pc:chgData name="Contact AUTO-ÉCOLE LE SERGENT" userId="decea1ca-a1f6-4865-8cca-db0f4e17b005" providerId="ADAL" clId="{77379990-137F-47B9-8EB8-C15475D03C57}" dt="2026-01-16T11:26:55.856" v="951"/>
        <pc:sldMkLst>
          <pc:docMk/>
          <pc:sldMk cId="0" sldId="272"/>
        </pc:sldMkLst>
      </pc:sldChg>
      <pc:sldChg chg="modNotes">
        <pc:chgData name="Contact AUTO-ÉCOLE LE SERGENT" userId="decea1ca-a1f6-4865-8cca-db0f4e17b005" providerId="ADAL" clId="{77379990-137F-47B9-8EB8-C15475D03C57}" dt="2026-01-16T11:26:55.856" v="951"/>
        <pc:sldMkLst>
          <pc:docMk/>
          <pc:sldMk cId="0" sldId="273"/>
        </pc:sldMkLst>
      </pc:sldChg>
      <pc:sldChg chg="modNotes">
        <pc:chgData name="Contact AUTO-ÉCOLE LE SERGENT" userId="decea1ca-a1f6-4865-8cca-db0f4e17b005" providerId="ADAL" clId="{77379990-137F-47B9-8EB8-C15475D03C57}" dt="2026-01-16T11:26:55.856" v="951"/>
        <pc:sldMkLst>
          <pc:docMk/>
          <pc:sldMk cId="0" sldId="274"/>
        </pc:sldMkLst>
      </pc:sldChg>
      <pc:sldChg chg="modNotes">
        <pc:chgData name="Contact AUTO-ÉCOLE LE SERGENT" userId="decea1ca-a1f6-4865-8cca-db0f4e17b005" providerId="ADAL" clId="{77379990-137F-47B9-8EB8-C15475D03C57}" dt="2026-01-16T11:26:55.856" v="951"/>
        <pc:sldMkLst>
          <pc:docMk/>
          <pc:sldMk cId="0" sldId="275"/>
        </pc:sldMkLst>
      </pc:sldChg>
      <pc:sldChg chg="modNotes">
        <pc:chgData name="Contact AUTO-ÉCOLE LE SERGENT" userId="decea1ca-a1f6-4865-8cca-db0f4e17b005" providerId="ADAL" clId="{77379990-137F-47B9-8EB8-C15475D03C57}" dt="2026-01-16T11:26:55.856" v="951"/>
        <pc:sldMkLst>
          <pc:docMk/>
          <pc:sldMk cId="0" sldId="276"/>
        </pc:sldMkLst>
      </pc:sldChg>
      <pc:sldChg chg="modSp mod modNotes">
        <pc:chgData name="Contact AUTO-ÉCOLE LE SERGENT" userId="decea1ca-a1f6-4865-8cca-db0f4e17b005" providerId="ADAL" clId="{77379990-137F-47B9-8EB8-C15475D03C57}" dt="2026-01-16T11:26:55.856" v="951"/>
        <pc:sldMkLst>
          <pc:docMk/>
          <pc:sldMk cId="0" sldId="277"/>
        </pc:sldMkLst>
        <pc:spChg chg="mod">
          <ac:chgData name="Contact AUTO-ÉCOLE LE SERGENT" userId="decea1ca-a1f6-4865-8cca-db0f4e17b005" providerId="ADAL" clId="{77379990-137F-47B9-8EB8-C15475D03C57}" dt="2026-01-16T11:11:57.268" v="282" actId="20577"/>
          <ac:spMkLst>
            <pc:docMk/>
            <pc:sldMk cId="0" sldId="277"/>
            <ac:spMk id="455" creationId="{00000000-0000-0000-0000-000000000000}"/>
          </ac:spMkLst>
        </pc:spChg>
        <pc:spChg chg="mod">
          <ac:chgData name="Contact AUTO-ÉCOLE LE SERGENT" userId="decea1ca-a1f6-4865-8cca-db0f4e17b005" providerId="ADAL" clId="{77379990-137F-47B9-8EB8-C15475D03C57}" dt="2026-01-16T11:15:39.415" v="478" actId="20577"/>
          <ac:spMkLst>
            <pc:docMk/>
            <pc:sldMk cId="0" sldId="277"/>
            <ac:spMk id="458" creationId="{00000000-0000-0000-0000-000000000000}"/>
          </ac:spMkLst>
        </pc:spChg>
        <pc:spChg chg="mod">
          <ac:chgData name="Contact AUTO-ÉCOLE LE SERGENT" userId="decea1ca-a1f6-4865-8cca-db0f4e17b005" providerId="ADAL" clId="{77379990-137F-47B9-8EB8-C15475D03C57}" dt="2026-01-16T11:21:31.697" v="695" actId="20577"/>
          <ac:spMkLst>
            <pc:docMk/>
            <pc:sldMk cId="0" sldId="277"/>
            <ac:spMk id="462" creationId="{00000000-0000-0000-0000-000000000000}"/>
          </ac:spMkLst>
        </pc:spChg>
        <pc:spChg chg="mod">
          <ac:chgData name="Contact AUTO-ÉCOLE LE SERGENT" userId="decea1ca-a1f6-4865-8cca-db0f4e17b005" providerId="ADAL" clId="{77379990-137F-47B9-8EB8-C15475D03C57}" dt="2026-01-16T11:19:03.879" v="627" actId="20577"/>
          <ac:spMkLst>
            <pc:docMk/>
            <pc:sldMk cId="0" sldId="277"/>
            <ac:spMk id="468" creationId="{00000000-0000-0000-0000-000000000000}"/>
          </ac:spMkLst>
        </pc:spChg>
      </pc:sldChg>
      <pc:sldChg chg="modNotes">
        <pc:chgData name="Contact AUTO-ÉCOLE LE SERGENT" userId="decea1ca-a1f6-4865-8cca-db0f4e17b005" providerId="ADAL" clId="{77379990-137F-47B9-8EB8-C15475D03C57}" dt="2026-01-16T11:26:55.856" v="951"/>
        <pc:sldMkLst>
          <pc:docMk/>
          <pc:sldMk cId="0" sldId="278"/>
        </pc:sldMkLst>
      </pc:sldChg>
      <pc:sldChg chg="modSp mod modNotes">
        <pc:chgData name="Contact AUTO-ÉCOLE LE SERGENT" userId="decea1ca-a1f6-4865-8cca-db0f4e17b005" providerId="ADAL" clId="{77379990-137F-47B9-8EB8-C15475D03C57}" dt="2026-01-16T12:37:01.406" v="952" actId="20577"/>
        <pc:sldMkLst>
          <pc:docMk/>
          <pc:sldMk cId="0" sldId="279"/>
        </pc:sldMkLst>
        <pc:spChg chg="mod">
          <ac:chgData name="Contact AUTO-ÉCOLE LE SERGENT" userId="decea1ca-a1f6-4865-8cca-db0f4e17b005" providerId="ADAL" clId="{77379990-137F-47B9-8EB8-C15475D03C57}" dt="2026-01-16T11:23:40.571" v="822" actId="20577"/>
          <ac:spMkLst>
            <pc:docMk/>
            <pc:sldMk cId="0" sldId="279"/>
            <ac:spMk id="493" creationId="{00000000-0000-0000-0000-000000000000}"/>
          </ac:spMkLst>
        </pc:spChg>
        <pc:spChg chg="mod">
          <ac:chgData name="Contact AUTO-ÉCOLE LE SERGENT" userId="decea1ca-a1f6-4865-8cca-db0f4e17b005" providerId="ADAL" clId="{77379990-137F-47B9-8EB8-C15475D03C57}" dt="2026-01-16T12:37:01.406" v="952" actId="20577"/>
          <ac:spMkLst>
            <pc:docMk/>
            <pc:sldMk cId="0" sldId="279"/>
            <ac:spMk id="496" creationId="{00000000-0000-0000-0000-000000000000}"/>
          </ac:spMkLst>
        </pc:spChg>
        <pc:spChg chg="mod">
          <ac:chgData name="Contact AUTO-ÉCOLE LE SERGENT" userId="decea1ca-a1f6-4865-8cca-db0f4e17b005" providerId="ADAL" clId="{77379990-137F-47B9-8EB8-C15475D03C57}" dt="2026-01-16T11:25:02.618" v="938" actId="20577"/>
          <ac:spMkLst>
            <pc:docMk/>
            <pc:sldMk cId="0" sldId="279"/>
            <ac:spMk id="4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60" cy="498056"/>
          </a:xfrm>
          <a:prstGeom prst="rect">
            <a:avLst/>
          </a:prstGeom>
          <a:noFill/>
          <a:ln>
            <a:noFill/>
          </a:ln>
        </p:spPr>
        <p:txBody>
          <a:bodyPr spcFirstLastPara="1" wrap="square" lIns="92092" tIns="46034" rIns="92092" bIns="4603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2" y="0"/>
            <a:ext cx="2945660" cy="498056"/>
          </a:xfrm>
          <a:prstGeom prst="rect">
            <a:avLst/>
          </a:prstGeom>
          <a:noFill/>
          <a:ln>
            <a:noFill/>
          </a:ln>
        </p:spPr>
        <p:txBody>
          <a:bodyPr spcFirstLastPara="1" wrap="square" lIns="92092" tIns="46034" rIns="92092" bIns="4603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60" cy="498055"/>
          </a:xfrm>
          <a:prstGeom prst="rect">
            <a:avLst/>
          </a:prstGeom>
          <a:noFill/>
          <a:ln>
            <a:noFill/>
          </a:ln>
        </p:spPr>
        <p:txBody>
          <a:bodyPr spcFirstLastPara="1" wrap="square" lIns="92092" tIns="46034" rIns="92092" bIns="4603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2" y="9428584"/>
            <a:ext cx="2945660" cy="498055"/>
          </a:xfrm>
          <a:prstGeom prst="rect">
            <a:avLst/>
          </a:prstGeom>
          <a:noFill/>
          <a:ln>
            <a:noFill/>
          </a:ln>
        </p:spPr>
        <p:txBody>
          <a:bodyPr spcFirstLastPara="1" wrap="square" lIns="92092" tIns="46034" rIns="92092" bIns="46034" anchor="b" anchorCtr="0">
            <a:noAutofit/>
          </a:bodyPr>
          <a:lstStyle/>
          <a:p>
            <a:pPr algn="r"/>
            <a:fld id="{00000000-1234-1234-1234-123412341234}" type="slidenum">
              <a:rPr lang="fr-FR" sz="1200" smtClean="0">
                <a:solidFill>
                  <a:schemeClr val="dk1"/>
                </a:solidFill>
                <a:latin typeface="Calibri"/>
                <a:ea typeface="Calibri"/>
                <a:cs typeface="Calibri"/>
                <a:sym typeface="Calibri"/>
              </a:rPr>
              <a:pPr algn="r"/>
              <a:t>‹N°›</a:t>
            </a:fld>
            <a:endParaRPr lang="fr-FR"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64" name="Google Shape;64;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209" name="Google Shape;209;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222" name="Google Shape;222;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241" name="Google Shape;241;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259" name="Google Shape;259;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314" name="Google Shape;314;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7: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362" name="Google Shape;362;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383" name="Google Shape;383;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9: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404" name="Google Shape;404;p1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0: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418" name="Google Shape;418;p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1: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438" name="Google Shape;438;p2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71" name="Google Shape;71;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2: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453" name="Google Shape;453;p22:notes"/>
          <p:cNvSpPr txBox="1">
            <a:spLocks noGrp="1"/>
          </p:cNvSpPr>
          <p:nvPr>
            <p:ph type="sldNum" idx="12"/>
          </p:nvPr>
        </p:nvSpPr>
        <p:spPr>
          <a:xfrm>
            <a:off x="3850442" y="9428584"/>
            <a:ext cx="2945660" cy="498055"/>
          </a:xfrm>
          <a:prstGeom prst="rect">
            <a:avLst/>
          </a:prstGeom>
          <a:noFill/>
          <a:ln>
            <a:noFill/>
          </a:ln>
        </p:spPr>
        <p:txBody>
          <a:bodyPr spcFirstLastPara="1" wrap="square" lIns="92092" tIns="46034" rIns="92092" bIns="46034" anchor="b" anchorCtr="0">
            <a:noAutofit/>
          </a:bodyPr>
          <a:lstStyle/>
          <a:p>
            <a:pPr algn="r"/>
            <a:fld id="{00000000-1234-1234-1234-123412341234}" type="slidenum">
              <a:rPr lang="fr-FR"/>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3: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478" name="Google Shape;478;p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4: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489" name="Google Shape;489;p2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79" name="Google Shape;79;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86" name="Google Shape;86;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131" name="Google Shape;131;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151" name="Google Shape;151;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170" name="Google Shape;170;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182" name="Google Shape;182;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79768" y="4777195"/>
            <a:ext cx="5438140" cy="3908614"/>
          </a:xfrm>
          <a:prstGeom prst="rect">
            <a:avLst/>
          </a:prstGeom>
        </p:spPr>
        <p:txBody>
          <a:bodyPr spcFirstLastPara="1" wrap="square" lIns="92092" tIns="46034" rIns="92092" bIns="46034" anchor="t" anchorCtr="0">
            <a:noAutofit/>
          </a:bodyPr>
          <a:lstStyle/>
          <a:p>
            <a:pPr marL="0" indent="0"/>
            <a:endParaRPr/>
          </a:p>
        </p:txBody>
      </p:sp>
      <p:sp>
        <p:nvSpPr>
          <p:cNvPr id="195" name="Google Shape;195;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4"/>
        <p:cNvGrpSpPr/>
        <p:nvPr/>
      </p:nvGrpSpPr>
      <p:grpSpPr>
        <a:xfrm>
          <a:off x="0" y="0"/>
          <a:ext cx="0" cy="0"/>
          <a:chOff x="0" y="0"/>
          <a:chExt cx="0" cy="0"/>
        </a:xfrm>
      </p:grpSpPr>
      <p:sp>
        <p:nvSpPr>
          <p:cNvPr id="15" name="Google Shape;15;p26"/>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7" name="Google Shape;17;p26"/>
          <p:cNvSpPr txBox="1">
            <a:spLocks noGrp="1"/>
          </p:cNvSpPr>
          <p:nvPr>
            <p:ph type="ctrTitle"/>
          </p:nvPr>
        </p:nvSpPr>
        <p:spPr>
          <a:xfrm>
            <a:off x="685800" y="1980947"/>
            <a:ext cx="7772400" cy="179383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5000"/>
              <a:buFont typeface="Montserrat"/>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6"/>
          <p:cNvSpPr txBox="1">
            <a:spLocks noGrp="1"/>
          </p:cNvSpPr>
          <p:nvPr>
            <p:ph type="subTitle" idx="1"/>
          </p:nvPr>
        </p:nvSpPr>
        <p:spPr>
          <a:xfrm>
            <a:off x="1143000" y="3860171"/>
            <a:ext cx="6858000" cy="124399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D2D2D"/>
              </a:buClr>
              <a:buSzPts val="2500"/>
              <a:buNone/>
              <a:defRPr sz="2500" cap="none">
                <a:solidFill>
                  <a:srgbClr val="2D2D2D"/>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9"/>
        <p:cNvGrpSpPr/>
        <p:nvPr/>
      </p:nvGrpSpPr>
      <p:grpSpPr>
        <a:xfrm>
          <a:off x="0" y="0"/>
          <a:ext cx="0" cy="0"/>
          <a:chOff x="0" y="0"/>
          <a:chExt cx="0" cy="0"/>
        </a:xfrm>
      </p:grpSpPr>
      <p:sp>
        <p:nvSpPr>
          <p:cNvPr id="20" name="Google Shape;20;p27"/>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2" name="Google Shape;22;p27"/>
          <p:cNvSpPr txBox="1">
            <a:spLocks noGrp="1"/>
          </p:cNvSpPr>
          <p:nvPr>
            <p:ph type="title"/>
          </p:nvPr>
        </p:nvSpPr>
        <p:spPr>
          <a:xfrm>
            <a:off x="628650" y="1287599"/>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628650" y="2425292"/>
            <a:ext cx="78867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D2D2D"/>
              </a:buClr>
              <a:buSzPts val="2800"/>
              <a:buChar char="•"/>
              <a:defRPr>
                <a:solidFill>
                  <a:srgbClr val="2D2D2D"/>
                </a:solidFill>
              </a:defRPr>
            </a:lvl1pPr>
            <a:lvl2pPr marL="914400" lvl="1" indent="-381000" algn="l">
              <a:lnSpc>
                <a:spcPct val="90000"/>
              </a:lnSpc>
              <a:spcBef>
                <a:spcPts val="500"/>
              </a:spcBef>
              <a:spcAft>
                <a:spcPts val="0"/>
              </a:spcAft>
              <a:buClr>
                <a:srgbClr val="2D2D2D"/>
              </a:buClr>
              <a:buSzPts val="2400"/>
              <a:buChar char="•"/>
              <a:defRPr>
                <a:solidFill>
                  <a:srgbClr val="2D2D2D"/>
                </a:solidFill>
              </a:defRPr>
            </a:lvl2pPr>
            <a:lvl3pPr marL="1371600" lvl="2" indent="-355600" algn="l">
              <a:lnSpc>
                <a:spcPct val="90000"/>
              </a:lnSpc>
              <a:spcBef>
                <a:spcPts val="500"/>
              </a:spcBef>
              <a:spcAft>
                <a:spcPts val="0"/>
              </a:spcAft>
              <a:buClr>
                <a:srgbClr val="2D2D2D"/>
              </a:buClr>
              <a:buSzPts val="2000"/>
              <a:buChar char="•"/>
              <a:defRPr>
                <a:solidFill>
                  <a:srgbClr val="2D2D2D"/>
                </a:solidFill>
              </a:defRPr>
            </a:lvl3pPr>
            <a:lvl4pPr marL="1828800" lvl="3" indent="-342900" algn="l">
              <a:lnSpc>
                <a:spcPct val="90000"/>
              </a:lnSpc>
              <a:spcBef>
                <a:spcPts val="500"/>
              </a:spcBef>
              <a:spcAft>
                <a:spcPts val="0"/>
              </a:spcAft>
              <a:buClr>
                <a:srgbClr val="2D2D2D"/>
              </a:buClr>
              <a:buSzPts val="1800"/>
              <a:buChar char="•"/>
              <a:defRPr>
                <a:solidFill>
                  <a:srgbClr val="2D2D2D"/>
                </a:solidFill>
              </a:defRPr>
            </a:lvl4pPr>
            <a:lvl5pPr marL="2286000" lvl="4" indent="-342900" algn="l">
              <a:lnSpc>
                <a:spcPct val="90000"/>
              </a:lnSpc>
              <a:spcBef>
                <a:spcPts val="500"/>
              </a:spcBef>
              <a:spcAft>
                <a:spcPts val="0"/>
              </a:spcAft>
              <a:buClr>
                <a:srgbClr val="2D2D2D"/>
              </a:buClr>
              <a:buSzPts val="1800"/>
              <a:buChar char="•"/>
              <a:defRPr>
                <a:solidFill>
                  <a:srgbClr val="2D2D2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4"/>
        <p:cNvGrpSpPr/>
        <p:nvPr/>
      </p:nvGrpSpPr>
      <p:grpSpPr>
        <a:xfrm>
          <a:off x="0" y="0"/>
          <a:ext cx="0" cy="0"/>
          <a:chOff x="0" y="0"/>
          <a:chExt cx="0" cy="0"/>
        </a:xfrm>
      </p:grpSpPr>
      <p:sp>
        <p:nvSpPr>
          <p:cNvPr id="25" name="Google Shape;25;p28"/>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27" name="Google Shape;27;p28"/>
          <p:cNvSpPr txBox="1">
            <a:spLocks noGrp="1"/>
          </p:cNvSpPr>
          <p:nvPr>
            <p:ph type="title"/>
          </p:nvPr>
        </p:nvSpPr>
        <p:spPr>
          <a:xfrm>
            <a:off x="623888" y="2227193"/>
            <a:ext cx="7886700" cy="1948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623888" y="4265531"/>
            <a:ext cx="7886700" cy="6461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29"/>
        <p:cNvGrpSpPr/>
        <p:nvPr/>
      </p:nvGrpSpPr>
      <p:grpSpPr>
        <a:xfrm>
          <a:off x="0" y="0"/>
          <a:ext cx="0" cy="0"/>
          <a:chOff x="0" y="0"/>
          <a:chExt cx="0" cy="0"/>
        </a:xfrm>
      </p:grpSpPr>
      <p:sp>
        <p:nvSpPr>
          <p:cNvPr id="30" name="Google Shape;30;p29"/>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32" name="Google Shape;32;p29"/>
          <p:cNvSpPr txBox="1">
            <a:spLocks noGrp="1"/>
          </p:cNvSpPr>
          <p:nvPr>
            <p:ph type="title"/>
          </p:nvPr>
        </p:nvSpPr>
        <p:spPr>
          <a:xfrm>
            <a:off x="628650" y="1339847"/>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628650" y="2477540"/>
            <a:ext cx="38862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D2D2D"/>
              </a:buClr>
              <a:buSzPts val="2800"/>
              <a:buChar char="•"/>
              <a:defRPr>
                <a:solidFill>
                  <a:srgbClr val="2D2D2D"/>
                </a:solidFill>
              </a:defRPr>
            </a:lvl1pPr>
            <a:lvl2pPr marL="914400" lvl="1" indent="-381000" algn="l">
              <a:lnSpc>
                <a:spcPct val="90000"/>
              </a:lnSpc>
              <a:spcBef>
                <a:spcPts val="500"/>
              </a:spcBef>
              <a:spcAft>
                <a:spcPts val="0"/>
              </a:spcAft>
              <a:buClr>
                <a:srgbClr val="2D2D2D"/>
              </a:buClr>
              <a:buSzPts val="2400"/>
              <a:buChar char="•"/>
              <a:defRPr>
                <a:solidFill>
                  <a:srgbClr val="2D2D2D"/>
                </a:solidFill>
              </a:defRPr>
            </a:lvl2pPr>
            <a:lvl3pPr marL="1371600" lvl="2" indent="-355600" algn="l">
              <a:lnSpc>
                <a:spcPct val="90000"/>
              </a:lnSpc>
              <a:spcBef>
                <a:spcPts val="500"/>
              </a:spcBef>
              <a:spcAft>
                <a:spcPts val="0"/>
              </a:spcAft>
              <a:buClr>
                <a:srgbClr val="2D2D2D"/>
              </a:buClr>
              <a:buSzPts val="2000"/>
              <a:buChar char="•"/>
              <a:defRPr>
                <a:solidFill>
                  <a:srgbClr val="2D2D2D"/>
                </a:solidFill>
              </a:defRPr>
            </a:lvl3pPr>
            <a:lvl4pPr marL="1828800" lvl="3" indent="-342900" algn="l">
              <a:lnSpc>
                <a:spcPct val="90000"/>
              </a:lnSpc>
              <a:spcBef>
                <a:spcPts val="500"/>
              </a:spcBef>
              <a:spcAft>
                <a:spcPts val="0"/>
              </a:spcAft>
              <a:buClr>
                <a:srgbClr val="2D2D2D"/>
              </a:buClr>
              <a:buSzPts val="1800"/>
              <a:buChar char="•"/>
              <a:defRPr>
                <a:solidFill>
                  <a:srgbClr val="2D2D2D"/>
                </a:solidFill>
              </a:defRPr>
            </a:lvl4pPr>
            <a:lvl5pPr marL="2286000" lvl="4" indent="-342900" algn="l">
              <a:lnSpc>
                <a:spcPct val="90000"/>
              </a:lnSpc>
              <a:spcBef>
                <a:spcPts val="500"/>
              </a:spcBef>
              <a:spcAft>
                <a:spcPts val="0"/>
              </a:spcAft>
              <a:buClr>
                <a:srgbClr val="2D2D2D"/>
              </a:buClr>
              <a:buSzPts val="1800"/>
              <a:buChar char="•"/>
              <a:defRPr>
                <a:solidFill>
                  <a:srgbClr val="2D2D2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body" idx="2"/>
          </p:nvPr>
        </p:nvSpPr>
        <p:spPr>
          <a:xfrm>
            <a:off x="4629150" y="2477540"/>
            <a:ext cx="38862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D2D2D"/>
              </a:buClr>
              <a:buSzPts val="2800"/>
              <a:buChar char="•"/>
              <a:defRPr>
                <a:solidFill>
                  <a:srgbClr val="2D2D2D"/>
                </a:solidFill>
              </a:defRPr>
            </a:lvl1pPr>
            <a:lvl2pPr marL="914400" lvl="1" indent="-381000" algn="l">
              <a:lnSpc>
                <a:spcPct val="90000"/>
              </a:lnSpc>
              <a:spcBef>
                <a:spcPts val="500"/>
              </a:spcBef>
              <a:spcAft>
                <a:spcPts val="0"/>
              </a:spcAft>
              <a:buClr>
                <a:srgbClr val="2D2D2D"/>
              </a:buClr>
              <a:buSzPts val="2400"/>
              <a:buChar char="•"/>
              <a:defRPr>
                <a:solidFill>
                  <a:srgbClr val="2D2D2D"/>
                </a:solidFill>
              </a:defRPr>
            </a:lvl2pPr>
            <a:lvl3pPr marL="1371600" lvl="2" indent="-355600" algn="l">
              <a:lnSpc>
                <a:spcPct val="90000"/>
              </a:lnSpc>
              <a:spcBef>
                <a:spcPts val="500"/>
              </a:spcBef>
              <a:spcAft>
                <a:spcPts val="0"/>
              </a:spcAft>
              <a:buClr>
                <a:srgbClr val="2D2D2D"/>
              </a:buClr>
              <a:buSzPts val="2000"/>
              <a:buChar char="•"/>
              <a:defRPr>
                <a:solidFill>
                  <a:srgbClr val="2D2D2D"/>
                </a:solidFill>
              </a:defRPr>
            </a:lvl3pPr>
            <a:lvl4pPr marL="1828800" lvl="3" indent="-342900" algn="l">
              <a:lnSpc>
                <a:spcPct val="90000"/>
              </a:lnSpc>
              <a:spcBef>
                <a:spcPts val="500"/>
              </a:spcBef>
              <a:spcAft>
                <a:spcPts val="0"/>
              </a:spcAft>
              <a:buClr>
                <a:srgbClr val="2D2D2D"/>
              </a:buClr>
              <a:buSzPts val="1800"/>
              <a:buChar char="•"/>
              <a:defRPr>
                <a:solidFill>
                  <a:srgbClr val="2D2D2D"/>
                </a:solidFill>
              </a:defRPr>
            </a:lvl4pPr>
            <a:lvl5pPr marL="2286000" lvl="4" indent="-342900" algn="l">
              <a:lnSpc>
                <a:spcPct val="90000"/>
              </a:lnSpc>
              <a:spcBef>
                <a:spcPts val="500"/>
              </a:spcBef>
              <a:spcAft>
                <a:spcPts val="0"/>
              </a:spcAft>
              <a:buClr>
                <a:srgbClr val="2D2D2D"/>
              </a:buClr>
              <a:buSzPts val="1800"/>
              <a:buChar char="•"/>
              <a:defRPr>
                <a:solidFill>
                  <a:srgbClr val="2D2D2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35"/>
        <p:cNvGrpSpPr/>
        <p:nvPr/>
      </p:nvGrpSpPr>
      <p:grpSpPr>
        <a:xfrm>
          <a:off x="0" y="0"/>
          <a:ext cx="0" cy="0"/>
          <a:chOff x="0" y="0"/>
          <a:chExt cx="0" cy="0"/>
        </a:xfrm>
      </p:grpSpPr>
      <p:sp>
        <p:nvSpPr>
          <p:cNvPr id="36" name="Google Shape;36;p30"/>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38" name="Google Shape;38;p30"/>
          <p:cNvSpPr txBox="1">
            <a:spLocks noGrp="1"/>
          </p:cNvSpPr>
          <p:nvPr>
            <p:ph type="title"/>
          </p:nvPr>
        </p:nvSpPr>
        <p:spPr>
          <a:xfrm>
            <a:off x="629841" y="1261475"/>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29842" y="2360437"/>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cap="none">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0"/>
          <p:cNvSpPr txBox="1">
            <a:spLocks noGrp="1"/>
          </p:cNvSpPr>
          <p:nvPr>
            <p:ph type="body" idx="2"/>
          </p:nvPr>
        </p:nvSpPr>
        <p:spPr>
          <a:xfrm>
            <a:off x="629842" y="3289802"/>
            <a:ext cx="3868340" cy="276828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body" idx="3"/>
          </p:nvPr>
        </p:nvSpPr>
        <p:spPr>
          <a:xfrm>
            <a:off x="4629150" y="2360437"/>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cap="none"/>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0"/>
          <p:cNvSpPr txBox="1">
            <a:spLocks noGrp="1"/>
          </p:cNvSpPr>
          <p:nvPr>
            <p:ph type="body" idx="4"/>
          </p:nvPr>
        </p:nvSpPr>
        <p:spPr>
          <a:xfrm>
            <a:off x="4629150" y="3289802"/>
            <a:ext cx="3887391" cy="276828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43"/>
        <p:cNvGrpSpPr/>
        <p:nvPr/>
      </p:nvGrpSpPr>
      <p:grpSpPr>
        <a:xfrm>
          <a:off x="0" y="0"/>
          <a:ext cx="0" cy="0"/>
          <a:chOff x="0" y="0"/>
          <a:chExt cx="0" cy="0"/>
        </a:xfrm>
      </p:grpSpPr>
      <p:sp>
        <p:nvSpPr>
          <p:cNvPr id="44" name="Google Shape;44;p31"/>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6" name="Google Shape;46;p31"/>
          <p:cNvSpPr txBox="1">
            <a:spLocks noGrp="1"/>
          </p:cNvSpPr>
          <p:nvPr>
            <p:ph type="title"/>
          </p:nvPr>
        </p:nvSpPr>
        <p:spPr>
          <a:xfrm>
            <a:off x="628650" y="2946580"/>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4000"/>
              <a:buFont typeface="Montserrat"/>
              <a:buNone/>
              <a:defRPr cap="none">
                <a:solidFill>
                  <a:srgbClr val="D0363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spTree>
      <p:nvGrpSpPr>
        <p:cNvPr id="1" name="Shape 47"/>
        <p:cNvGrpSpPr/>
        <p:nvPr/>
      </p:nvGrpSpPr>
      <p:grpSpPr>
        <a:xfrm>
          <a:off x="0" y="0"/>
          <a:ext cx="0" cy="0"/>
          <a:chOff x="0" y="0"/>
          <a:chExt cx="0" cy="0"/>
        </a:xfrm>
      </p:grpSpPr>
      <p:sp>
        <p:nvSpPr>
          <p:cNvPr id="48" name="Google Shape;48;p32"/>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0" name="Google Shape;50;p32"/>
          <p:cNvSpPr txBox="1">
            <a:spLocks noGrp="1"/>
          </p:cNvSpPr>
          <p:nvPr>
            <p:ph type="body" idx="1"/>
          </p:nvPr>
        </p:nvSpPr>
        <p:spPr>
          <a:xfrm>
            <a:off x="3887391" y="1235623"/>
            <a:ext cx="4629150" cy="476399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32"/>
          <p:cNvSpPr txBox="1">
            <a:spLocks noGrp="1"/>
          </p:cNvSpPr>
          <p:nvPr>
            <p:ph type="title"/>
          </p:nvPr>
        </p:nvSpPr>
        <p:spPr>
          <a:xfrm>
            <a:off x="629841" y="1264163"/>
            <a:ext cx="2949178" cy="803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2400"/>
              <a:buFont typeface="Montserrat"/>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2"/>
          <p:cNvSpPr txBox="1">
            <a:spLocks noGrp="1"/>
          </p:cNvSpPr>
          <p:nvPr>
            <p:ph type="body" idx="2"/>
          </p:nvPr>
        </p:nvSpPr>
        <p:spPr>
          <a:xfrm>
            <a:off x="629841" y="218803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53"/>
        <p:cNvGrpSpPr/>
        <p:nvPr/>
      </p:nvGrpSpPr>
      <p:grpSpPr>
        <a:xfrm>
          <a:off x="0" y="0"/>
          <a:ext cx="0" cy="0"/>
          <a:chOff x="0" y="0"/>
          <a:chExt cx="0" cy="0"/>
        </a:xfrm>
      </p:grpSpPr>
      <p:sp>
        <p:nvSpPr>
          <p:cNvPr id="54" name="Google Shape;54;p33"/>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56" name="Google Shape;56;p33"/>
          <p:cNvSpPr txBox="1">
            <a:spLocks noGrp="1"/>
          </p:cNvSpPr>
          <p:nvPr>
            <p:ph type="title"/>
          </p:nvPr>
        </p:nvSpPr>
        <p:spPr>
          <a:xfrm>
            <a:off x="629841" y="1264163"/>
            <a:ext cx="2949178" cy="803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2400"/>
              <a:buFont typeface="Montserrat"/>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3"/>
          <p:cNvSpPr>
            <a:spLocks noGrp="1"/>
          </p:cNvSpPr>
          <p:nvPr>
            <p:ph type="pic" idx="2"/>
          </p:nvPr>
        </p:nvSpPr>
        <p:spPr>
          <a:xfrm>
            <a:off x="3887391" y="1264163"/>
            <a:ext cx="4629150" cy="4727518"/>
          </a:xfrm>
          <a:prstGeom prst="rect">
            <a:avLst/>
          </a:prstGeom>
          <a:noFill/>
          <a:ln>
            <a:noFill/>
          </a:ln>
        </p:spPr>
      </p:sp>
      <p:sp>
        <p:nvSpPr>
          <p:cNvPr id="58" name="Google Shape;58;p33"/>
          <p:cNvSpPr txBox="1">
            <a:spLocks noGrp="1"/>
          </p:cNvSpPr>
          <p:nvPr>
            <p:ph type="body" idx="1"/>
          </p:nvPr>
        </p:nvSpPr>
        <p:spPr>
          <a:xfrm>
            <a:off x="629841" y="218803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2D2D2D"/>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11" name="Google Shape;11;p25"/>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D2D2D"/>
                </a:solidFill>
                <a:latin typeface="Montserrat"/>
                <a:ea typeface="Montserrat"/>
                <a:cs typeface="Montserrat"/>
                <a:sym typeface="Montserrat"/>
              </a:defRPr>
            </a:lvl1pPr>
            <a:lvl2pPr marL="0" marR="0" lvl="1" indent="0" algn="r" rtl="0">
              <a:spcBef>
                <a:spcPts val="0"/>
              </a:spcBef>
              <a:buNone/>
              <a:defRPr sz="1200" b="0" i="0" u="none" strike="noStrike" cap="none">
                <a:solidFill>
                  <a:srgbClr val="2D2D2D"/>
                </a:solidFill>
                <a:latin typeface="Montserrat"/>
                <a:ea typeface="Montserrat"/>
                <a:cs typeface="Montserrat"/>
                <a:sym typeface="Montserrat"/>
              </a:defRPr>
            </a:lvl2pPr>
            <a:lvl3pPr marL="0" marR="0" lvl="2" indent="0" algn="r" rtl="0">
              <a:spcBef>
                <a:spcPts val="0"/>
              </a:spcBef>
              <a:buNone/>
              <a:defRPr sz="1200" b="0" i="0" u="none" strike="noStrike" cap="none">
                <a:solidFill>
                  <a:srgbClr val="2D2D2D"/>
                </a:solidFill>
                <a:latin typeface="Montserrat"/>
                <a:ea typeface="Montserrat"/>
                <a:cs typeface="Montserrat"/>
                <a:sym typeface="Montserrat"/>
              </a:defRPr>
            </a:lvl3pPr>
            <a:lvl4pPr marL="0" marR="0" lvl="3" indent="0" algn="r" rtl="0">
              <a:spcBef>
                <a:spcPts val="0"/>
              </a:spcBef>
              <a:buNone/>
              <a:defRPr sz="1200" b="0" i="0" u="none" strike="noStrike" cap="none">
                <a:solidFill>
                  <a:srgbClr val="2D2D2D"/>
                </a:solidFill>
                <a:latin typeface="Montserrat"/>
                <a:ea typeface="Montserrat"/>
                <a:cs typeface="Montserrat"/>
                <a:sym typeface="Montserrat"/>
              </a:defRPr>
            </a:lvl4pPr>
            <a:lvl5pPr marL="0" marR="0" lvl="4" indent="0" algn="r" rtl="0">
              <a:spcBef>
                <a:spcPts val="0"/>
              </a:spcBef>
              <a:buNone/>
              <a:defRPr sz="1200" b="0" i="0" u="none" strike="noStrike" cap="none">
                <a:solidFill>
                  <a:srgbClr val="2D2D2D"/>
                </a:solidFill>
                <a:latin typeface="Montserrat"/>
                <a:ea typeface="Montserrat"/>
                <a:cs typeface="Montserrat"/>
                <a:sym typeface="Montserrat"/>
              </a:defRPr>
            </a:lvl5pPr>
            <a:lvl6pPr marL="0" marR="0" lvl="5" indent="0" algn="r" rtl="0">
              <a:spcBef>
                <a:spcPts val="0"/>
              </a:spcBef>
              <a:buNone/>
              <a:defRPr sz="1200" b="0" i="0" u="none" strike="noStrike" cap="none">
                <a:solidFill>
                  <a:srgbClr val="2D2D2D"/>
                </a:solidFill>
                <a:latin typeface="Montserrat"/>
                <a:ea typeface="Montserrat"/>
                <a:cs typeface="Montserrat"/>
                <a:sym typeface="Montserrat"/>
              </a:defRPr>
            </a:lvl6pPr>
            <a:lvl7pPr marL="0" marR="0" lvl="6" indent="0" algn="r" rtl="0">
              <a:spcBef>
                <a:spcPts val="0"/>
              </a:spcBef>
              <a:buNone/>
              <a:defRPr sz="1200" b="0" i="0" u="none" strike="noStrike" cap="none">
                <a:solidFill>
                  <a:srgbClr val="2D2D2D"/>
                </a:solidFill>
                <a:latin typeface="Montserrat"/>
                <a:ea typeface="Montserrat"/>
                <a:cs typeface="Montserrat"/>
                <a:sym typeface="Montserrat"/>
              </a:defRPr>
            </a:lvl7pPr>
            <a:lvl8pPr marL="0" marR="0" lvl="7" indent="0" algn="r" rtl="0">
              <a:spcBef>
                <a:spcPts val="0"/>
              </a:spcBef>
              <a:buNone/>
              <a:defRPr sz="1200" b="0" i="0" u="none" strike="noStrike" cap="none">
                <a:solidFill>
                  <a:srgbClr val="2D2D2D"/>
                </a:solidFill>
                <a:latin typeface="Montserrat"/>
                <a:ea typeface="Montserrat"/>
                <a:cs typeface="Montserrat"/>
                <a:sym typeface="Montserrat"/>
              </a:defRPr>
            </a:lvl8pPr>
            <a:lvl9pPr marL="0" marR="0" lvl="8" indent="0" algn="r" rtl="0">
              <a:spcBef>
                <a:spcPts val="0"/>
              </a:spcBef>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12" name="Google Shape;12;p25"/>
          <p:cNvSpPr txBox="1">
            <a:spLocks noGrp="1"/>
          </p:cNvSpPr>
          <p:nvPr>
            <p:ph type="title"/>
          </p:nvPr>
        </p:nvSpPr>
        <p:spPr>
          <a:xfrm>
            <a:off x="628650" y="1313723"/>
            <a:ext cx="7886700" cy="99591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D0363B"/>
              </a:buClr>
              <a:buSzPts val="4000"/>
              <a:buFont typeface="Montserrat"/>
              <a:buNone/>
              <a:defRPr sz="4000" b="0" i="0" u="none" strike="noStrike" cap="none">
                <a:solidFill>
                  <a:srgbClr val="D0363B"/>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5"/>
          <p:cNvSpPr txBox="1">
            <a:spLocks noGrp="1"/>
          </p:cNvSpPr>
          <p:nvPr>
            <p:ph type="body" idx="1"/>
          </p:nvPr>
        </p:nvSpPr>
        <p:spPr>
          <a:xfrm>
            <a:off x="628650" y="2451416"/>
            <a:ext cx="7886700" cy="359614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p:nvPr/>
        </p:nvSpPr>
        <p:spPr>
          <a:xfrm>
            <a:off x="0" y="0"/>
            <a:ext cx="9144000" cy="6858000"/>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67" name="Google Shape;67;p1"/>
          <p:cNvSpPr txBox="1"/>
          <p:nvPr/>
        </p:nvSpPr>
        <p:spPr>
          <a:xfrm>
            <a:off x="508959" y="2277374"/>
            <a:ext cx="5391510" cy="64633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3600" b="1" i="0" u="none" strike="noStrike" cap="none" dirty="0">
                <a:solidFill>
                  <a:schemeClr val="lt1"/>
                </a:solidFill>
                <a:latin typeface="Century Gothic"/>
                <a:ea typeface="Century Gothic"/>
                <a:cs typeface="Century Gothic"/>
                <a:sym typeface="Century Gothic"/>
              </a:rPr>
              <a:t>CER LE SERGENT</a:t>
            </a:r>
            <a:endParaRPr dirty="0"/>
          </a:p>
        </p:txBody>
      </p:sp>
      <p:pic>
        <p:nvPicPr>
          <p:cNvPr id="68" name="Google Shape;68;p1"/>
          <p:cNvPicPr preferRelativeResize="0"/>
          <p:nvPr/>
        </p:nvPicPr>
        <p:blipFill rotWithShape="1">
          <a:blip r:embed="rId3">
            <a:alphaModFix/>
          </a:blip>
          <a:srcRect/>
          <a:stretch/>
        </p:blipFill>
        <p:spPr>
          <a:xfrm>
            <a:off x="6689734" y="5847127"/>
            <a:ext cx="2273112" cy="756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p:nvPr/>
        </p:nvSpPr>
        <p:spPr>
          <a:xfrm>
            <a:off x="1602297" y="520897"/>
            <a:ext cx="7063530"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L’EXAMEN PRATIQUE</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DU PERMIS BE</a:t>
            </a:r>
            <a:endParaRPr/>
          </a:p>
        </p:txBody>
      </p:sp>
      <p:pic>
        <p:nvPicPr>
          <p:cNvPr id="212" name="Google Shape;212;p10"/>
          <p:cNvPicPr preferRelativeResize="0"/>
          <p:nvPr/>
        </p:nvPicPr>
        <p:blipFill rotWithShape="1">
          <a:blip r:embed="rId3">
            <a:alphaModFix/>
          </a:blip>
          <a:srcRect/>
          <a:stretch/>
        </p:blipFill>
        <p:spPr>
          <a:xfrm rot="-667140">
            <a:off x="1444976" y="645699"/>
            <a:ext cx="1045382" cy="1044547"/>
          </a:xfrm>
          <a:prstGeom prst="rect">
            <a:avLst/>
          </a:prstGeom>
          <a:noFill/>
          <a:ln>
            <a:noFill/>
          </a:ln>
        </p:spPr>
      </p:pic>
      <p:sp>
        <p:nvSpPr>
          <p:cNvPr id="213" name="Google Shape;213;p10"/>
          <p:cNvSpPr/>
          <p:nvPr/>
        </p:nvSpPr>
        <p:spPr>
          <a:xfrm>
            <a:off x="4804562" y="2286028"/>
            <a:ext cx="3953543" cy="3936476"/>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214" name="Google Shape;214;p10"/>
          <p:cNvSpPr txBox="1"/>
          <p:nvPr/>
        </p:nvSpPr>
        <p:spPr>
          <a:xfrm>
            <a:off x="4804561" y="2673295"/>
            <a:ext cx="3953543" cy="35240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b="1">
                <a:solidFill>
                  <a:schemeClr val="dk1"/>
                </a:solidFill>
                <a:latin typeface="Montserrat"/>
                <a:ea typeface="Montserrat"/>
                <a:cs typeface="Montserrat"/>
                <a:sym typeface="Montserrat"/>
              </a:rPr>
              <a:t>Épreuve hors circulation</a:t>
            </a:r>
            <a:endParaRPr/>
          </a:p>
          <a:p>
            <a:pPr marL="0" marR="0" lvl="0" indent="0" algn="l" rtl="0">
              <a:spcBef>
                <a:spcPts val="0"/>
              </a:spcBef>
              <a:spcAft>
                <a:spcPts val="0"/>
              </a:spcAft>
              <a:buNone/>
            </a:pPr>
            <a:r>
              <a:rPr lang="fr-FR" sz="1000">
                <a:solidFill>
                  <a:schemeClr val="dk1"/>
                </a:solidFill>
                <a:latin typeface="Montserrat"/>
                <a:ea typeface="Montserrat"/>
                <a:cs typeface="Montserrat"/>
                <a:sym typeface="Montserrat"/>
              </a:rPr>
              <a:t>Elle est composée de plusieurs exercices :</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un test sur les vérifications courantes de sécurité,</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l'attelage et le dételage d'un ensemble,</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une interrogation orale pour vérifier vos connaissances des règles de sécurité,</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un exercice de maniabilité pour s'assurer de votre aptitude à réaliser une manœuvre en marche arrière en décrivant une courbe.</a:t>
            </a:r>
            <a:endParaRPr/>
          </a:p>
          <a:p>
            <a:pPr marL="171450" marR="0" lvl="0" indent="-101600" algn="l" rtl="0">
              <a:spcBef>
                <a:spcPts val="0"/>
              </a:spcBef>
              <a:spcAft>
                <a:spcPts val="0"/>
              </a:spcAft>
              <a:buClr>
                <a:schemeClr val="dk1"/>
              </a:buClr>
              <a:buSzPts val="1100"/>
              <a:buFont typeface="Arial"/>
              <a:buNone/>
            </a:pPr>
            <a:endParaRPr sz="110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fr-FR" sz="1100" b="1">
                <a:solidFill>
                  <a:schemeClr val="dk1"/>
                </a:solidFill>
                <a:latin typeface="Montserrat"/>
                <a:ea typeface="Montserrat"/>
                <a:cs typeface="Montserrat"/>
                <a:sym typeface="Montserrat"/>
              </a:rPr>
              <a:t>Épreuve en circulation</a:t>
            </a:r>
            <a:endParaRPr/>
          </a:p>
          <a:p>
            <a:pPr marL="0" marR="0" lvl="0" indent="0" algn="l" rtl="0">
              <a:spcBef>
                <a:spcPts val="0"/>
              </a:spcBef>
              <a:spcAft>
                <a:spcPts val="0"/>
              </a:spcAft>
              <a:buNone/>
            </a:pPr>
            <a:r>
              <a:rPr lang="fr-FR" sz="1000">
                <a:solidFill>
                  <a:schemeClr val="dk1"/>
                </a:solidFill>
                <a:latin typeface="Montserrat"/>
                <a:ea typeface="Montserrat"/>
                <a:cs typeface="Montserrat"/>
                <a:sym typeface="Montserrat"/>
              </a:rPr>
              <a:t>L'épreuve se déroule sur des itinéraires variés.</a:t>
            </a:r>
            <a:endParaRPr/>
          </a:p>
          <a:p>
            <a:pPr marL="0" marR="0" lvl="0" indent="0" algn="l" rtl="0">
              <a:spcBef>
                <a:spcPts val="0"/>
              </a:spcBef>
              <a:spcAft>
                <a:spcPts val="0"/>
              </a:spcAft>
              <a:buNone/>
            </a:pPr>
            <a:r>
              <a:rPr lang="fr-FR" sz="1000">
                <a:solidFill>
                  <a:schemeClr val="dk1"/>
                </a:solidFill>
                <a:latin typeface="Montserrat"/>
                <a:ea typeface="Montserrat"/>
                <a:cs typeface="Montserrat"/>
                <a:sym typeface="Montserrat"/>
              </a:rPr>
              <a:t>Elle permet de vérifier que le candidat :</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respecte le code de la route,</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peut circuler en sécurité pour lui et les autres usagers de la route,</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prend en compte les spécificités de la conduite d'un ensemble de véhicules,</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maîtrise les commandes et la manipulation de son véhicule,</a:t>
            </a:r>
            <a:endParaRPr/>
          </a:p>
          <a:p>
            <a:pPr marL="171450" marR="0" lvl="0" indent="-171450" algn="l" rtl="0">
              <a:spcBef>
                <a:spcPts val="0"/>
              </a:spcBef>
              <a:spcAft>
                <a:spcPts val="0"/>
              </a:spcAft>
              <a:buClr>
                <a:schemeClr val="dk1"/>
              </a:buClr>
              <a:buSzPts val="1000"/>
              <a:buFont typeface="Arial"/>
              <a:buChar char="•"/>
            </a:pPr>
            <a:r>
              <a:rPr lang="fr-FR" sz="1000">
                <a:solidFill>
                  <a:schemeClr val="dk1"/>
                </a:solidFill>
                <a:latin typeface="Montserrat"/>
                <a:ea typeface="Montserrat"/>
                <a:cs typeface="Montserrat"/>
                <a:sym typeface="Montserrat"/>
              </a:rPr>
              <a:t>est suffisamment autonome dans la réalisation de son trajet.</a:t>
            </a:r>
            <a:endParaRPr/>
          </a:p>
        </p:txBody>
      </p:sp>
      <p:sp>
        <p:nvSpPr>
          <p:cNvPr id="215" name="Google Shape;215;p10"/>
          <p:cNvSpPr/>
          <p:nvPr/>
        </p:nvSpPr>
        <p:spPr>
          <a:xfrm>
            <a:off x="5897459" y="2286028"/>
            <a:ext cx="2860644" cy="293615"/>
          </a:xfrm>
          <a:prstGeom prst="rect">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CRITÈRES D’ÉVALUATION</a:t>
            </a:r>
            <a:endParaRPr/>
          </a:p>
        </p:txBody>
      </p:sp>
      <p:sp>
        <p:nvSpPr>
          <p:cNvPr id="216" name="Google Shape;216;p10"/>
          <p:cNvSpPr/>
          <p:nvPr/>
        </p:nvSpPr>
        <p:spPr>
          <a:xfrm>
            <a:off x="674198" y="2090557"/>
            <a:ext cx="3986702" cy="4134993"/>
          </a:xfrm>
          <a:prstGeom prst="rect">
            <a:avLst/>
          </a:prstGeom>
          <a:solidFill>
            <a:srgbClr val="3D3E44"/>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217" name="Google Shape;217;p10"/>
          <p:cNvSpPr txBox="1"/>
          <p:nvPr/>
        </p:nvSpPr>
        <p:spPr>
          <a:xfrm>
            <a:off x="707357" y="2985704"/>
            <a:ext cx="3953544" cy="3308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a:solidFill>
                  <a:schemeClr val="lt1"/>
                </a:solidFill>
                <a:latin typeface="Montserrat"/>
                <a:ea typeface="Montserrat"/>
                <a:cs typeface="Montserrat"/>
                <a:sym typeface="Montserrat"/>
              </a:rPr>
              <a:t>Pour la catégorie BE, l'examen doit permettre de contrôler l'acquisition des connaissances théoriques et pratiques nécessaires à la conduite d'un ensemble de véhicules de la catégorie BE en sécurité.</a:t>
            </a:r>
            <a:endParaRPr/>
          </a:p>
          <a:p>
            <a:pPr marL="0" marR="0" lvl="0" indent="0" algn="l" rtl="0">
              <a:spcBef>
                <a:spcPts val="0"/>
              </a:spcBef>
              <a:spcAft>
                <a:spcPts val="0"/>
              </a:spcAft>
              <a:buNone/>
            </a:pPr>
            <a:r>
              <a:rPr lang="fr-FR" sz="1100">
                <a:solidFill>
                  <a:schemeClr val="lt1"/>
                </a:solidFill>
                <a:latin typeface="Montserrat"/>
                <a:ea typeface="Montserrat"/>
                <a:cs typeface="Montserrat"/>
                <a:sym typeface="Montserrat"/>
              </a:rPr>
              <a:t>L'apprentissage des règles élémentaires de sécurité sera développé afin de traiter aussi bien la sécurité liée à l'ensemble en marche qu'à l'ensemble à l'arrêt (attelage, dételage, chargement, freinage, conditions de stabilité, déchargement...).</a:t>
            </a:r>
            <a:endParaRPr/>
          </a:p>
          <a:p>
            <a:pPr marL="0" marR="0" lvl="0" indent="0" algn="l" rtl="0">
              <a:spcBef>
                <a:spcPts val="0"/>
              </a:spcBef>
              <a:spcAft>
                <a:spcPts val="0"/>
              </a:spcAft>
              <a:buNone/>
            </a:pPr>
            <a:endParaRPr sz="1100">
              <a:solidFill>
                <a:schemeClr val="lt1"/>
              </a:solidFill>
              <a:latin typeface="Montserrat"/>
              <a:ea typeface="Montserrat"/>
              <a:cs typeface="Montserrat"/>
              <a:sym typeface="Montserrat"/>
            </a:endParaRPr>
          </a:p>
          <a:p>
            <a:pPr marL="0" marR="0" lvl="0" indent="0" algn="l" rtl="0">
              <a:spcBef>
                <a:spcPts val="0"/>
              </a:spcBef>
              <a:spcAft>
                <a:spcPts val="0"/>
              </a:spcAft>
              <a:buNone/>
            </a:pPr>
            <a:r>
              <a:rPr lang="fr-FR" sz="1100">
                <a:solidFill>
                  <a:schemeClr val="lt1"/>
                </a:solidFill>
                <a:latin typeface="Montserrat"/>
                <a:ea typeface="Montserrat"/>
                <a:cs typeface="Montserrat"/>
                <a:sym typeface="Montserrat"/>
              </a:rPr>
              <a:t>Après réussite au code, vous passez l'examen pratique comprend successivement:</a:t>
            </a:r>
            <a:endParaRPr/>
          </a:p>
          <a:p>
            <a:pPr marL="171450" marR="0" lvl="0" indent="-171450" algn="l" rtl="0">
              <a:spcBef>
                <a:spcPts val="0"/>
              </a:spcBef>
              <a:spcAft>
                <a:spcPts val="0"/>
              </a:spcAft>
              <a:buClr>
                <a:schemeClr val="lt1"/>
              </a:buClr>
              <a:buSzPts val="1100"/>
              <a:buFont typeface="Arial"/>
              <a:buChar char="•"/>
            </a:pPr>
            <a:r>
              <a:rPr lang="fr-FR" sz="1100">
                <a:solidFill>
                  <a:schemeClr val="lt1"/>
                </a:solidFill>
                <a:latin typeface="Montserrat"/>
                <a:ea typeface="Montserrat"/>
                <a:cs typeface="Montserrat"/>
                <a:sym typeface="Montserrat"/>
              </a:rPr>
              <a:t>une épreuve hors circulation (HC) d'admissibilité</a:t>
            </a:r>
            <a:endParaRPr/>
          </a:p>
          <a:p>
            <a:pPr marL="171450" marR="0" lvl="0" indent="-171450" algn="l" rtl="0">
              <a:spcBef>
                <a:spcPts val="0"/>
              </a:spcBef>
              <a:spcAft>
                <a:spcPts val="0"/>
              </a:spcAft>
              <a:buClr>
                <a:schemeClr val="lt1"/>
              </a:buClr>
              <a:buSzPts val="1100"/>
              <a:buFont typeface="Arial"/>
              <a:buChar char="•"/>
            </a:pPr>
            <a:r>
              <a:rPr lang="fr-FR" sz="1100">
                <a:solidFill>
                  <a:schemeClr val="lt1"/>
                </a:solidFill>
                <a:latin typeface="Montserrat"/>
                <a:ea typeface="Montserrat"/>
                <a:cs typeface="Montserrat"/>
                <a:sym typeface="Montserrat"/>
              </a:rPr>
              <a:t>et une épreuve en circulation (CIR).</a:t>
            </a:r>
            <a:endParaRPr/>
          </a:p>
          <a:p>
            <a:pPr marL="171450" marR="0" lvl="0" indent="-171450" algn="l" rtl="0">
              <a:spcBef>
                <a:spcPts val="0"/>
              </a:spcBef>
              <a:spcAft>
                <a:spcPts val="0"/>
              </a:spcAft>
              <a:buClr>
                <a:schemeClr val="lt1"/>
              </a:buClr>
              <a:buSzPts val="1100"/>
              <a:buFont typeface="Arial"/>
              <a:buChar char="•"/>
            </a:pPr>
            <a:r>
              <a:rPr lang="fr-FR" sz="1100">
                <a:solidFill>
                  <a:schemeClr val="lt1"/>
                </a:solidFill>
                <a:latin typeface="Montserrat"/>
                <a:ea typeface="Montserrat"/>
                <a:cs typeface="Montserrat"/>
                <a:sym typeface="Montserrat"/>
              </a:rPr>
              <a:t>La durée totale est de 60 minutes.</a:t>
            </a:r>
            <a:endParaRPr/>
          </a:p>
          <a:p>
            <a:pPr marL="171450" marR="0" lvl="0" indent="-171450" algn="l" rtl="0">
              <a:spcBef>
                <a:spcPts val="0"/>
              </a:spcBef>
              <a:spcAft>
                <a:spcPts val="0"/>
              </a:spcAft>
              <a:buClr>
                <a:schemeClr val="lt1"/>
              </a:buClr>
              <a:buSzPts val="1100"/>
              <a:buFont typeface="Arial"/>
              <a:buChar char="•"/>
            </a:pPr>
            <a:r>
              <a:rPr lang="fr-FR" sz="1100">
                <a:solidFill>
                  <a:schemeClr val="lt1"/>
                </a:solidFill>
                <a:latin typeface="Montserrat"/>
                <a:ea typeface="Montserrat"/>
                <a:cs typeface="Montserrat"/>
                <a:sym typeface="Montserrat"/>
              </a:rPr>
              <a:t>L'épreuve en circulation seule (en cas d'échec à l'épreuve CIR, le bénéfice de l'épreuve HC est conservé) est de 30 minutes.</a:t>
            </a:r>
            <a:endParaRPr/>
          </a:p>
          <a:p>
            <a:pPr marL="0" marR="0" lvl="0" indent="0" algn="l" rtl="0">
              <a:spcBef>
                <a:spcPts val="0"/>
              </a:spcBef>
              <a:spcAft>
                <a:spcPts val="0"/>
              </a:spcAft>
              <a:buNone/>
            </a:pPr>
            <a:endParaRPr sz="1100">
              <a:solidFill>
                <a:schemeClr val="lt1"/>
              </a:solidFill>
              <a:latin typeface="Montserrat"/>
              <a:ea typeface="Montserrat"/>
              <a:cs typeface="Montserrat"/>
              <a:sym typeface="Montserrat"/>
            </a:endParaRPr>
          </a:p>
        </p:txBody>
      </p:sp>
      <p:sp>
        <p:nvSpPr>
          <p:cNvPr id="218" name="Google Shape;218;p10"/>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1.2 DU LABEL DE L’ETAT</a:t>
            </a:r>
            <a:endParaRPr/>
          </a:p>
        </p:txBody>
      </p:sp>
      <p:pic>
        <p:nvPicPr>
          <p:cNvPr id="219" name="Google Shape;219;p10"/>
          <p:cNvPicPr preferRelativeResize="0"/>
          <p:nvPr/>
        </p:nvPicPr>
        <p:blipFill rotWithShape="1">
          <a:blip r:embed="rId4">
            <a:alphaModFix/>
          </a:blip>
          <a:srcRect/>
          <a:stretch/>
        </p:blipFill>
        <p:spPr>
          <a:xfrm>
            <a:off x="1433692" y="2241314"/>
            <a:ext cx="2295149" cy="6766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5" name="Google Shape;225;p11"/>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6" name="Google Shape;226;p11"/>
          <p:cNvSpPr txBox="1"/>
          <p:nvPr/>
        </p:nvSpPr>
        <p:spPr>
          <a:xfrm>
            <a:off x="1950581" y="675896"/>
            <a:ext cx="6728396"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3200" b="1" u="sng">
                <a:solidFill>
                  <a:srgbClr val="D0363B"/>
                </a:solidFill>
                <a:latin typeface="Century Gothic"/>
                <a:ea typeface="Century Gothic"/>
                <a:cs typeface="Century Gothic"/>
                <a:sym typeface="Century Gothic"/>
              </a:rPr>
              <a:t>POST-PERMIS</a:t>
            </a:r>
            <a:br>
              <a:rPr lang="fr-FR" sz="3200" u="sng">
                <a:solidFill>
                  <a:schemeClr val="dk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CONDUCTEURS NOVICES</a:t>
            </a:r>
            <a:endParaRPr/>
          </a:p>
        </p:txBody>
      </p:sp>
      <p:sp>
        <p:nvSpPr>
          <p:cNvPr id="227" name="Google Shape;227;p11"/>
          <p:cNvSpPr txBox="1"/>
          <p:nvPr/>
        </p:nvSpPr>
        <p:spPr>
          <a:xfrm>
            <a:off x="6945515" y="6567301"/>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1.6 DU LABEL DE L’ETAT</a:t>
            </a:r>
            <a:endParaRPr/>
          </a:p>
        </p:txBody>
      </p:sp>
      <p:pic>
        <p:nvPicPr>
          <p:cNvPr id="228" name="Google Shape;228;p11"/>
          <p:cNvPicPr preferRelativeResize="0"/>
          <p:nvPr/>
        </p:nvPicPr>
        <p:blipFill rotWithShape="1">
          <a:blip r:embed="rId3">
            <a:alphaModFix/>
          </a:blip>
          <a:srcRect/>
          <a:stretch/>
        </p:blipFill>
        <p:spPr>
          <a:xfrm>
            <a:off x="6823912" y="4991952"/>
            <a:ext cx="856175" cy="855491"/>
          </a:xfrm>
          <a:prstGeom prst="rect">
            <a:avLst/>
          </a:prstGeom>
          <a:noFill/>
          <a:ln>
            <a:noFill/>
          </a:ln>
        </p:spPr>
      </p:pic>
      <p:pic>
        <p:nvPicPr>
          <p:cNvPr id="229" name="Google Shape;229;p11"/>
          <p:cNvPicPr preferRelativeResize="0"/>
          <p:nvPr/>
        </p:nvPicPr>
        <p:blipFill rotWithShape="1">
          <a:blip r:embed="rId4">
            <a:alphaModFix/>
          </a:blip>
          <a:srcRect/>
          <a:stretch/>
        </p:blipFill>
        <p:spPr>
          <a:xfrm>
            <a:off x="465023" y="675896"/>
            <a:ext cx="2325853" cy="1550568"/>
          </a:xfrm>
          <a:prstGeom prst="rect">
            <a:avLst/>
          </a:prstGeom>
          <a:noFill/>
          <a:ln>
            <a:noFill/>
          </a:ln>
        </p:spPr>
      </p:pic>
      <p:sp>
        <p:nvSpPr>
          <p:cNvPr id="230" name="Google Shape;230;p11"/>
          <p:cNvSpPr/>
          <p:nvPr/>
        </p:nvSpPr>
        <p:spPr>
          <a:xfrm>
            <a:off x="465023" y="2362090"/>
            <a:ext cx="8213954" cy="1786958"/>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1" name="Google Shape;231;p11"/>
          <p:cNvSpPr txBox="1"/>
          <p:nvPr/>
        </p:nvSpPr>
        <p:spPr>
          <a:xfrm>
            <a:off x="-1323615" y="4216078"/>
            <a:ext cx="5331572" cy="261610"/>
          </a:xfrm>
          <a:prstGeom prst="rect">
            <a:avLst/>
          </a:prstGeom>
          <a:noFill/>
          <a:ln>
            <a:noFill/>
          </a:ln>
        </p:spPr>
        <p:txBody>
          <a:bodyPr spcFirstLastPara="1" wrap="square" lIns="91425" tIns="45700" rIns="91425" bIns="45700" anchor="t" anchorCtr="0">
            <a:spAutoFit/>
          </a:bodyPr>
          <a:lstStyle/>
          <a:p>
            <a:pPr marL="285750" marR="0" lvl="0" indent="-215900" algn="l" rtl="0">
              <a:spcBef>
                <a:spcPts val="0"/>
              </a:spcBef>
              <a:spcAft>
                <a:spcPts val="0"/>
              </a:spcAft>
              <a:buClr>
                <a:schemeClr val="dk1"/>
              </a:buClr>
              <a:buSzPts val="1100"/>
              <a:buFont typeface="Montserrat"/>
              <a:buNone/>
            </a:pPr>
            <a:endParaRPr sz="1100">
              <a:solidFill>
                <a:srgbClr val="3D3E44"/>
              </a:solidFill>
              <a:latin typeface="Century Gothic"/>
              <a:ea typeface="Century Gothic"/>
              <a:cs typeface="Century Gothic"/>
              <a:sym typeface="Century Gothic"/>
            </a:endParaRPr>
          </a:p>
        </p:txBody>
      </p:sp>
      <p:sp>
        <p:nvSpPr>
          <p:cNvPr id="232" name="Google Shape;232;p11"/>
          <p:cNvSpPr/>
          <p:nvPr/>
        </p:nvSpPr>
        <p:spPr>
          <a:xfrm>
            <a:off x="5690927" y="1831225"/>
            <a:ext cx="3122147" cy="2848687"/>
          </a:xfrm>
          <a:prstGeom prst="diamond">
            <a:avLst/>
          </a:prstGeom>
          <a:solidFill>
            <a:srgbClr val="F5F4EE"/>
          </a:solidFill>
          <a:ln w="12700"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3" name="Google Shape;233;p11"/>
          <p:cNvSpPr txBox="1"/>
          <p:nvPr/>
        </p:nvSpPr>
        <p:spPr>
          <a:xfrm>
            <a:off x="6351293" y="2371644"/>
            <a:ext cx="184292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u="sng">
                <a:solidFill>
                  <a:srgbClr val="D0363B"/>
                </a:solidFill>
                <a:latin typeface="Century Gothic"/>
                <a:ea typeface="Century Gothic"/>
                <a:cs typeface="Century Gothic"/>
                <a:sym typeface="Century Gothic"/>
              </a:rPr>
              <a:t>L’AVANTAGE?</a:t>
            </a:r>
            <a:endParaRPr/>
          </a:p>
        </p:txBody>
      </p:sp>
      <p:sp>
        <p:nvSpPr>
          <p:cNvPr id="234" name="Google Shape;234;p11"/>
          <p:cNvSpPr txBox="1"/>
          <p:nvPr/>
        </p:nvSpPr>
        <p:spPr>
          <a:xfrm>
            <a:off x="5939106" y="2683684"/>
            <a:ext cx="2676404"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a:solidFill>
                  <a:srgbClr val="3D3E44"/>
                </a:solidFill>
                <a:latin typeface="Century Gothic"/>
                <a:ea typeface="Century Gothic"/>
                <a:cs typeface="Century Gothic"/>
                <a:sym typeface="Century Gothic"/>
              </a:rPr>
              <a:t>La réduction de la période probatoire</a:t>
            </a:r>
            <a:r>
              <a:rPr lang="fr-FR" sz="1200">
                <a:solidFill>
                  <a:srgbClr val="3D3E44"/>
                </a:solidFill>
                <a:latin typeface="Century Gothic"/>
                <a:ea typeface="Century Gothic"/>
                <a:cs typeface="Century Gothic"/>
                <a:sym typeface="Century Gothic"/>
              </a:rPr>
              <a:t> : </a:t>
            </a:r>
            <a:endParaRPr/>
          </a:p>
          <a:p>
            <a:pPr marL="171450" marR="0" lvl="0" indent="-171450" algn="ctr" rtl="0">
              <a:spcBef>
                <a:spcPts val="0"/>
              </a:spcBef>
              <a:spcAft>
                <a:spcPts val="0"/>
              </a:spcAft>
              <a:buClr>
                <a:srgbClr val="3D3E44"/>
              </a:buClr>
              <a:buSzPts val="1050"/>
              <a:buFont typeface="Arial"/>
              <a:buChar char="•"/>
            </a:pPr>
            <a:r>
              <a:rPr lang="fr-FR" sz="1050">
                <a:solidFill>
                  <a:srgbClr val="3D3E44"/>
                </a:solidFill>
                <a:latin typeface="Century Gothic"/>
                <a:ea typeface="Century Gothic"/>
                <a:cs typeface="Century Gothic"/>
                <a:sym typeface="Century Gothic"/>
              </a:rPr>
              <a:t>Tous vos points en 2 ans au lieu de 3 après une formation traditionnelle</a:t>
            </a:r>
            <a:endParaRPr/>
          </a:p>
          <a:p>
            <a:pPr marL="171450" marR="0" lvl="0" indent="-171450" algn="ctr" rtl="0">
              <a:spcBef>
                <a:spcPts val="0"/>
              </a:spcBef>
              <a:spcAft>
                <a:spcPts val="0"/>
              </a:spcAft>
              <a:buClr>
                <a:srgbClr val="3D3E44"/>
              </a:buClr>
              <a:buSzPts val="1050"/>
              <a:buFont typeface="Arial"/>
              <a:buChar char="•"/>
            </a:pPr>
            <a:r>
              <a:rPr lang="fr-FR" sz="1050">
                <a:solidFill>
                  <a:srgbClr val="3D3E44"/>
                </a:solidFill>
                <a:latin typeface="Century Gothic"/>
                <a:ea typeface="Century Gothic"/>
                <a:cs typeface="Century Gothic"/>
                <a:sym typeface="Century Gothic"/>
              </a:rPr>
              <a:t>12 points en 1 an et demi au lieu de 2 en AAC</a:t>
            </a:r>
            <a:endParaRPr/>
          </a:p>
        </p:txBody>
      </p:sp>
      <p:sp>
        <p:nvSpPr>
          <p:cNvPr id="235" name="Google Shape;235;p11"/>
          <p:cNvSpPr/>
          <p:nvPr/>
        </p:nvSpPr>
        <p:spPr>
          <a:xfrm>
            <a:off x="534303" y="2429120"/>
            <a:ext cx="3473653"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rgbClr val="3D3E44"/>
                </a:solidFill>
                <a:latin typeface="Century Gothic"/>
                <a:ea typeface="Century Gothic"/>
                <a:cs typeface="Century Gothic"/>
                <a:sym typeface="Century Gothic"/>
              </a:rPr>
              <a:t>LE PROGRAMME</a:t>
            </a:r>
            <a:endParaRPr/>
          </a:p>
        </p:txBody>
      </p:sp>
      <p:sp>
        <p:nvSpPr>
          <p:cNvPr id="236" name="Google Shape;236;p11"/>
          <p:cNvSpPr/>
          <p:nvPr/>
        </p:nvSpPr>
        <p:spPr>
          <a:xfrm>
            <a:off x="465023" y="4625082"/>
            <a:ext cx="5097325" cy="1673230"/>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Avoir </a:t>
            </a:r>
            <a:r>
              <a:rPr lang="fr-FR" sz="1000" b="1">
                <a:solidFill>
                  <a:srgbClr val="3D3E44"/>
                </a:solidFill>
                <a:latin typeface="Century Gothic"/>
                <a:ea typeface="Century Gothic"/>
                <a:cs typeface="Century Gothic"/>
                <a:sym typeface="Century Gothic"/>
              </a:rPr>
              <a:t>obtenu le permis AUTO</a:t>
            </a:r>
            <a:r>
              <a:rPr lang="fr-FR" sz="1000">
                <a:solidFill>
                  <a:srgbClr val="3D3E44"/>
                </a:solidFill>
                <a:latin typeface="Century Gothic"/>
                <a:ea typeface="Century Gothic"/>
                <a:cs typeface="Century Gothic"/>
                <a:sym typeface="Century Gothic"/>
              </a:rPr>
              <a:t> ou </a:t>
            </a:r>
            <a:r>
              <a:rPr lang="fr-FR" sz="1000" b="1">
                <a:solidFill>
                  <a:srgbClr val="3D3E44"/>
                </a:solidFill>
                <a:latin typeface="Century Gothic"/>
                <a:ea typeface="Century Gothic"/>
                <a:cs typeface="Century Gothic"/>
                <a:sym typeface="Century Gothic"/>
              </a:rPr>
              <a:t>MOTO </a:t>
            </a:r>
            <a:r>
              <a:rPr lang="fr-FR" sz="1000">
                <a:solidFill>
                  <a:srgbClr val="3D3E44"/>
                </a:solidFill>
                <a:latin typeface="Century Gothic"/>
                <a:ea typeface="Century Gothic"/>
                <a:cs typeface="Century Gothic"/>
                <a:sym typeface="Century Gothic"/>
              </a:rPr>
              <a:t>depuis</a:t>
            </a:r>
            <a:r>
              <a:rPr lang="fr-FR" sz="1000" b="1">
                <a:solidFill>
                  <a:srgbClr val="3D3E44"/>
                </a:solidFill>
                <a:latin typeface="Century Gothic"/>
                <a:ea typeface="Century Gothic"/>
                <a:cs typeface="Century Gothic"/>
                <a:sym typeface="Century Gothic"/>
              </a:rPr>
              <a:t> 6 à 12 mois</a:t>
            </a:r>
            <a:endParaRPr/>
          </a:p>
          <a:p>
            <a:pPr marL="285750" marR="0" lvl="0" indent="-2857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le conducteur ne doit avoir commis aucune infraction donnant lieu à retrait de points</a:t>
            </a:r>
            <a:endParaRPr/>
          </a:p>
          <a:p>
            <a:pPr marL="285750" marR="0" lvl="0" indent="-2857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attestation de suivi de cette </a:t>
            </a:r>
            <a:r>
              <a:rPr lang="fr-FR" sz="1000" b="1">
                <a:solidFill>
                  <a:srgbClr val="3D3E44"/>
                </a:solidFill>
                <a:latin typeface="Century Gothic"/>
                <a:ea typeface="Century Gothic"/>
                <a:cs typeface="Century Gothic"/>
                <a:sym typeface="Century Gothic"/>
              </a:rPr>
              <a:t>formation complémentaire</a:t>
            </a:r>
            <a:endParaRPr/>
          </a:p>
          <a:p>
            <a:pPr marL="285750" marR="0" lvl="0" indent="-2857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Cette f</a:t>
            </a:r>
            <a:r>
              <a:rPr lang="fr-FR" sz="1000" b="1">
                <a:solidFill>
                  <a:srgbClr val="3D3E44"/>
                </a:solidFill>
                <a:latin typeface="Century Gothic"/>
                <a:ea typeface="Century Gothic"/>
                <a:cs typeface="Century Gothic"/>
                <a:sym typeface="Century Gothic"/>
              </a:rPr>
              <a:t>ormation </a:t>
            </a:r>
            <a:r>
              <a:rPr lang="fr-FR" sz="1000">
                <a:solidFill>
                  <a:srgbClr val="3D3E44"/>
                </a:solidFill>
                <a:latin typeface="Century Gothic"/>
                <a:ea typeface="Century Gothic"/>
                <a:cs typeface="Century Gothic"/>
                <a:sym typeface="Century Gothic"/>
              </a:rPr>
              <a:t> est dispensée par un enseignant de la conduite et de la sécurité routière titulaire d’une autorisation d’enseigner</a:t>
            </a:r>
            <a:endParaRPr/>
          </a:p>
          <a:p>
            <a:pPr marL="285750" marR="0" lvl="0" indent="-2857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Durée de la formation: 7 heures</a:t>
            </a:r>
            <a:endParaRPr/>
          </a:p>
          <a:p>
            <a:pPr marL="285750" marR="0" lvl="0" indent="-2857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Effectif de la formation: 6 à 12 personnes</a:t>
            </a:r>
            <a:endParaRPr sz="1100">
              <a:solidFill>
                <a:srgbClr val="3D3E44"/>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rgbClr val="3D3E44"/>
              </a:solidFill>
              <a:latin typeface="Century Gothic"/>
              <a:ea typeface="Century Gothic"/>
              <a:cs typeface="Century Gothic"/>
              <a:sym typeface="Century Gothic"/>
            </a:endParaRPr>
          </a:p>
        </p:txBody>
      </p:sp>
      <p:sp>
        <p:nvSpPr>
          <p:cNvPr id="237" name="Google Shape;237;p11"/>
          <p:cNvSpPr/>
          <p:nvPr/>
        </p:nvSpPr>
        <p:spPr>
          <a:xfrm>
            <a:off x="465024" y="4300036"/>
            <a:ext cx="5097325"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00" b="1">
                <a:solidFill>
                  <a:schemeClr val="lt1"/>
                </a:solidFill>
                <a:latin typeface="Century Gothic"/>
                <a:ea typeface="Century Gothic"/>
                <a:cs typeface="Century Gothic"/>
                <a:sym typeface="Century Gothic"/>
              </a:rPr>
              <a:t>LES CONDITIONS</a:t>
            </a:r>
            <a:endParaRPr/>
          </a:p>
        </p:txBody>
      </p:sp>
      <p:sp>
        <p:nvSpPr>
          <p:cNvPr id="238" name="Google Shape;238;p11"/>
          <p:cNvSpPr txBox="1"/>
          <p:nvPr/>
        </p:nvSpPr>
        <p:spPr>
          <a:xfrm>
            <a:off x="589298" y="2838124"/>
            <a:ext cx="5331572"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a:solidFill>
                  <a:schemeClr val="lt1"/>
                </a:solidFill>
                <a:latin typeface="Century Gothic"/>
                <a:ea typeface="Century Gothic"/>
                <a:cs typeface="Century Gothic"/>
                <a:sym typeface="Century Gothic"/>
              </a:rPr>
              <a:t>La matinée: Questionnaire d’autoévaluation et perception des risques. </a:t>
            </a:r>
            <a:r>
              <a:rPr lang="fr-FR" sz="1000" b="1">
                <a:solidFill>
                  <a:schemeClr val="lt1"/>
                </a:solidFill>
                <a:latin typeface="Century Gothic"/>
                <a:ea typeface="Century Gothic"/>
                <a:cs typeface="Century Gothic"/>
                <a:sym typeface="Century Gothic"/>
              </a:rPr>
              <a:t>L’objectif de la matinée vise à améliorer la compréhension et la gestion des situations de conduite complexes.</a:t>
            </a:r>
            <a:endParaRPr/>
          </a:p>
          <a:p>
            <a:pPr marL="0" marR="0" lvl="0" indent="0" algn="l" rtl="0">
              <a:spcBef>
                <a:spcPts val="0"/>
              </a:spcBef>
              <a:spcAft>
                <a:spcPts val="0"/>
              </a:spcAft>
              <a:buNone/>
            </a:pPr>
            <a:r>
              <a:rPr lang="fr-FR" sz="1000">
                <a:solidFill>
                  <a:schemeClr val="lt1"/>
                </a:solidFill>
                <a:latin typeface="Century Gothic"/>
                <a:ea typeface="Century Gothic"/>
                <a:cs typeface="Century Gothic"/>
                <a:sym typeface="Century Gothic"/>
              </a:rPr>
              <a:t>L’après-midi: la mobilité sous divers aspects. </a:t>
            </a:r>
            <a:r>
              <a:rPr lang="fr-FR" sz="1000" b="1">
                <a:solidFill>
                  <a:schemeClr val="lt1"/>
                </a:solidFill>
                <a:latin typeface="Century Gothic"/>
                <a:ea typeface="Century Gothic"/>
                <a:cs typeface="Century Gothic"/>
                <a:sym typeface="Century Gothic"/>
              </a:rPr>
              <a:t>Le but de cette session : rendre tout déplacement plus sûr et plus citoyen par des choix de mobilité responsables.</a:t>
            </a:r>
            <a:endParaRPr sz="10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1000">
                <a:solidFill>
                  <a:schemeClr val="lt1"/>
                </a:solidFill>
                <a:latin typeface="Century Gothic"/>
                <a:ea typeface="Century Gothic"/>
                <a:cs typeface="Century Gothic"/>
                <a:sym typeface="Century Gothic"/>
              </a:rPr>
              <a:t>La formation fini par un bilan au cours duquel l’élève s’engage oralement à adopter une conduite responsable.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4" name="Google Shape;244;p12"/>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5" name="Google Shape;245;p12"/>
          <p:cNvSpPr txBox="1"/>
          <p:nvPr/>
        </p:nvSpPr>
        <p:spPr>
          <a:xfrm>
            <a:off x="1704227" y="652844"/>
            <a:ext cx="672839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3200" b="1" u="sng">
                <a:solidFill>
                  <a:srgbClr val="D0363B"/>
                </a:solidFill>
                <a:latin typeface="Century Gothic"/>
                <a:ea typeface="Century Gothic"/>
                <a:cs typeface="Century Gothic"/>
                <a:sym typeface="Century Gothic"/>
              </a:rPr>
              <a:t>PASSERELLE BOITE AUTO</a:t>
            </a:r>
            <a:br>
              <a:rPr lang="fr-FR" sz="3200" u="sng">
                <a:solidFill>
                  <a:schemeClr val="dk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VERS BOÎTE MANUELLE</a:t>
            </a:r>
            <a:endParaRPr/>
          </a:p>
        </p:txBody>
      </p:sp>
      <p:sp>
        <p:nvSpPr>
          <p:cNvPr id="246" name="Google Shape;246;p12"/>
          <p:cNvSpPr txBox="1"/>
          <p:nvPr/>
        </p:nvSpPr>
        <p:spPr>
          <a:xfrm>
            <a:off x="6945515" y="6567301"/>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1.6 DU LABEL DE L’ETAT</a:t>
            </a:r>
            <a:endParaRPr/>
          </a:p>
        </p:txBody>
      </p:sp>
      <p:sp>
        <p:nvSpPr>
          <p:cNvPr id="247" name="Google Shape;247;p12"/>
          <p:cNvSpPr/>
          <p:nvPr/>
        </p:nvSpPr>
        <p:spPr>
          <a:xfrm>
            <a:off x="465023" y="1923300"/>
            <a:ext cx="8089680" cy="2112382"/>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48" name="Google Shape;248;p12"/>
          <p:cNvSpPr txBox="1"/>
          <p:nvPr/>
        </p:nvSpPr>
        <p:spPr>
          <a:xfrm>
            <a:off x="-1323615" y="4216078"/>
            <a:ext cx="5331572" cy="261610"/>
          </a:xfrm>
          <a:prstGeom prst="rect">
            <a:avLst/>
          </a:prstGeom>
          <a:noFill/>
          <a:ln>
            <a:noFill/>
          </a:ln>
        </p:spPr>
        <p:txBody>
          <a:bodyPr spcFirstLastPara="1" wrap="square" lIns="91425" tIns="45700" rIns="91425" bIns="45700" anchor="t" anchorCtr="0">
            <a:spAutoFit/>
          </a:bodyPr>
          <a:lstStyle/>
          <a:p>
            <a:pPr marL="285750" marR="0" lvl="0" indent="-215900" algn="l" rtl="0">
              <a:spcBef>
                <a:spcPts val="0"/>
              </a:spcBef>
              <a:spcAft>
                <a:spcPts val="0"/>
              </a:spcAft>
              <a:buClr>
                <a:schemeClr val="dk1"/>
              </a:buClr>
              <a:buSzPts val="1100"/>
              <a:buFont typeface="Montserrat"/>
              <a:buNone/>
            </a:pPr>
            <a:endParaRPr sz="1100">
              <a:solidFill>
                <a:srgbClr val="3D3E44"/>
              </a:solidFill>
              <a:latin typeface="Century Gothic"/>
              <a:ea typeface="Century Gothic"/>
              <a:cs typeface="Century Gothic"/>
              <a:sym typeface="Century Gothic"/>
            </a:endParaRPr>
          </a:p>
        </p:txBody>
      </p:sp>
      <p:sp>
        <p:nvSpPr>
          <p:cNvPr id="249" name="Google Shape;249;p12"/>
          <p:cNvSpPr/>
          <p:nvPr/>
        </p:nvSpPr>
        <p:spPr>
          <a:xfrm rot="-2682505">
            <a:off x="5963032" y="3829099"/>
            <a:ext cx="3122147" cy="3126881"/>
          </a:xfrm>
          <a:prstGeom prst="diamond">
            <a:avLst/>
          </a:prstGeom>
          <a:solidFill>
            <a:srgbClr val="F5F4EE"/>
          </a:solidFill>
          <a:ln w="12700"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0" name="Google Shape;250;p12"/>
          <p:cNvSpPr txBox="1"/>
          <p:nvPr/>
        </p:nvSpPr>
        <p:spPr>
          <a:xfrm>
            <a:off x="6589699" y="4310004"/>
            <a:ext cx="184292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u="sng">
                <a:solidFill>
                  <a:srgbClr val="D0363B"/>
                </a:solidFill>
                <a:latin typeface="Century Gothic"/>
                <a:ea typeface="Century Gothic"/>
                <a:cs typeface="Century Gothic"/>
                <a:sym typeface="Century Gothic"/>
              </a:rPr>
              <a:t>Objectif de la formation</a:t>
            </a:r>
            <a:endParaRPr/>
          </a:p>
        </p:txBody>
      </p:sp>
      <p:sp>
        <p:nvSpPr>
          <p:cNvPr id="251" name="Google Shape;251;p12"/>
          <p:cNvSpPr/>
          <p:nvPr/>
        </p:nvSpPr>
        <p:spPr>
          <a:xfrm>
            <a:off x="534303" y="1969579"/>
            <a:ext cx="3473653"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rgbClr val="3D3E44"/>
                </a:solidFill>
                <a:latin typeface="Century Gothic"/>
                <a:ea typeface="Century Gothic"/>
                <a:cs typeface="Century Gothic"/>
                <a:sym typeface="Century Gothic"/>
              </a:rPr>
              <a:t>LE PROGRAMME</a:t>
            </a:r>
            <a:endParaRPr/>
          </a:p>
        </p:txBody>
      </p:sp>
      <p:sp>
        <p:nvSpPr>
          <p:cNvPr id="252" name="Google Shape;252;p12"/>
          <p:cNvSpPr/>
          <p:nvPr/>
        </p:nvSpPr>
        <p:spPr>
          <a:xfrm>
            <a:off x="465023" y="4625081"/>
            <a:ext cx="5849513" cy="1942219"/>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Avoir </a:t>
            </a:r>
            <a:r>
              <a:rPr lang="fr-FR" sz="900" b="1">
                <a:solidFill>
                  <a:srgbClr val="3D3E44"/>
                </a:solidFill>
                <a:latin typeface="Century Gothic"/>
                <a:ea typeface="Century Gothic"/>
                <a:cs typeface="Century Gothic"/>
                <a:sym typeface="Century Gothic"/>
              </a:rPr>
              <a:t>obtenu le permis AUTO</a:t>
            </a:r>
            <a:r>
              <a:rPr lang="fr-FR" sz="900">
                <a:solidFill>
                  <a:srgbClr val="3D3E44"/>
                </a:solidFill>
                <a:latin typeface="Century Gothic"/>
                <a:ea typeface="Century Gothic"/>
                <a:cs typeface="Century Gothic"/>
                <a:sym typeface="Century Gothic"/>
              </a:rPr>
              <a:t> </a:t>
            </a:r>
            <a:r>
              <a:rPr lang="fr-FR" sz="900" b="1">
                <a:solidFill>
                  <a:srgbClr val="3D3E44"/>
                </a:solidFill>
                <a:latin typeface="Century Gothic"/>
                <a:ea typeface="Century Gothic"/>
                <a:cs typeface="Century Gothic"/>
                <a:sym typeface="Century Gothic"/>
              </a:rPr>
              <a:t>en boite auto</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le conducteur ne doit avoir commis aucune infraction donnant lieu à retrait de points</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attestation de suivi de cette </a:t>
            </a:r>
            <a:r>
              <a:rPr lang="fr-FR" sz="900" b="1">
                <a:solidFill>
                  <a:srgbClr val="3D3E44"/>
                </a:solidFill>
                <a:latin typeface="Century Gothic"/>
                <a:ea typeface="Century Gothic"/>
                <a:cs typeface="Century Gothic"/>
                <a:sym typeface="Century Gothic"/>
              </a:rPr>
              <a:t>formation complémentaire</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Cette f</a:t>
            </a:r>
            <a:r>
              <a:rPr lang="fr-FR" sz="900" b="1">
                <a:solidFill>
                  <a:srgbClr val="3D3E44"/>
                </a:solidFill>
                <a:latin typeface="Century Gothic"/>
                <a:ea typeface="Century Gothic"/>
                <a:cs typeface="Century Gothic"/>
                <a:sym typeface="Century Gothic"/>
              </a:rPr>
              <a:t>ormation </a:t>
            </a:r>
            <a:r>
              <a:rPr lang="fr-FR" sz="900">
                <a:solidFill>
                  <a:srgbClr val="3D3E44"/>
                </a:solidFill>
                <a:latin typeface="Century Gothic"/>
                <a:ea typeface="Century Gothic"/>
                <a:cs typeface="Century Gothic"/>
                <a:sym typeface="Century Gothic"/>
              </a:rPr>
              <a:t> est dispensée par un enseignant de la conduite et de la sécurité routière titulaire d’une autorisation d’enseigner</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Durée de la formation: 7 heures</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Effectif de la formation: individuel</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Formation 100% pratique dont 1 heure de simulateur maximum</a:t>
            </a:r>
            <a:endParaRPr/>
          </a:p>
          <a:p>
            <a:pPr marL="285750" marR="0" lvl="0" indent="-285750" algn="l" rtl="0">
              <a:spcBef>
                <a:spcPts val="0"/>
              </a:spcBef>
              <a:spcAft>
                <a:spcPts val="0"/>
              </a:spcAft>
              <a:buClr>
                <a:srgbClr val="3D3E44"/>
              </a:buClr>
              <a:buSzPts val="900"/>
              <a:buFont typeface="Century Gothic"/>
              <a:buChar char="-"/>
            </a:pPr>
            <a:r>
              <a:rPr lang="fr-FR" sz="900">
                <a:solidFill>
                  <a:srgbClr val="3D3E44"/>
                </a:solidFill>
                <a:latin typeface="Century Gothic"/>
                <a:ea typeface="Century Gothic"/>
                <a:cs typeface="Century Gothic"/>
                <a:sym typeface="Century Gothic"/>
              </a:rPr>
              <a:t>Pour pouvoir conduire un véhicule à boite manuel après la formation, il faut préalablement avoir mise à jour et être en possession du titre définitif de conduite correspondant</a:t>
            </a:r>
            <a:endParaRPr/>
          </a:p>
          <a:p>
            <a:pPr marL="0" marR="0" lvl="0" indent="0" algn="l" rtl="0">
              <a:spcBef>
                <a:spcPts val="0"/>
              </a:spcBef>
              <a:spcAft>
                <a:spcPts val="0"/>
              </a:spcAft>
              <a:buNone/>
            </a:pPr>
            <a:endParaRPr sz="1000">
              <a:solidFill>
                <a:srgbClr val="3D3E44"/>
              </a:solidFill>
              <a:latin typeface="Century Gothic"/>
              <a:ea typeface="Century Gothic"/>
              <a:cs typeface="Century Gothic"/>
              <a:sym typeface="Century Gothic"/>
            </a:endParaRPr>
          </a:p>
        </p:txBody>
      </p:sp>
      <p:sp>
        <p:nvSpPr>
          <p:cNvPr id="253" name="Google Shape;253;p12"/>
          <p:cNvSpPr/>
          <p:nvPr/>
        </p:nvSpPr>
        <p:spPr>
          <a:xfrm>
            <a:off x="465023" y="4287293"/>
            <a:ext cx="5849513"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00" b="1">
                <a:solidFill>
                  <a:schemeClr val="lt1"/>
                </a:solidFill>
                <a:latin typeface="Century Gothic"/>
                <a:ea typeface="Century Gothic"/>
                <a:cs typeface="Century Gothic"/>
                <a:sym typeface="Century Gothic"/>
              </a:rPr>
              <a:t>LES CONDITIONS</a:t>
            </a:r>
            <a:endParaRPr/>
          </a:p>
        </p:txBody>
      </p:sp>
      <p:sp>
        <p:nvSpPr>
          <p:cNvPr id="254" name="Google Shape;254;p12"/>
          <p:cNvSpPr txBox="1"/>
          <p:nvPr/>
        </p:nvSpPr>
        <p:spPr>
          <a:xfrm>
            <a:off x="589297" y="2284031"/>
            <a:ext cx="7867333"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b="1">
                <a:solidFill>
                  <a:schemeClr val="lt1"/>
                </a:solidFill>
                <a:latin typeface="Century Gothic"/>
                <a:ea typeface="Century Gothic"/>
                <a:cs typeface="Century Gothic"/>
                <a:sym typeface="Century Gothic"/>
              </a:rPr>
              <a:t>Séquence 1 </a:t>
            </a:r>
            <a:r>
              <a:rPr lang="fr-FR" sz="900">
                <a:solidFill>
                  <a:schemeClr val="lt1"/>
                </a:solidFill>
                <a:latin typeface="Century Gothic"/>
                <a:ea typeface="Century Gothic"/>
                <a:cs typeface="Century Gothic"/>
                <a:sym typeface="Century Gothic"/>
              </a:rPr>
              <a:t>: durée de 2 heures.</a:t>
            </a:r>
            <a:endParaRPr/>
          </a:p>
          <a:p>
            <a:pPr marL="0" marR="0" lvl="0" indent="0" algn="l" rtl="0">
              <a:spcBef>
                <a:spcPts val="0"/>
              </a:spcBef>
              <a:spcAft>
                <a:spcPts val="0"/>
              </a:spcAft>
              <a:buNone/>
            </a:pPr>
            <a:r>
              <a:rPr lang="fr-FR" sz="900">
                <a:solidFill>
                  <a:schemeClr val="lt1"/>
                </a:solidFill>
                <a:latin typeface="Century Gothic"/>
                <a:ea typeface="Century Gothic"/>
                <a:cs typeface="Century Gothic"/>
                <a:sym typeface="Century Gothic"/>
              </a:rPr>
              <a:t>Dans un trafic nul ou faible, l'élève doit acquérir les connaissances et les compétences suivantes :</a:t>
            </a:r>
            <a:endParaRPr/>
          </a:p>
          <a:p>
            <a:pPr marL="0" marR="0" lvl="0" indent="0" algn="l" rtl="0">
              <a:spcBef>
                <a:spcPts val="0"/>
              </a:spcBef>
              <a:spcAft>
                <a:spcPts val="0"/>
              </a:spcAft>
              <a:buNone/>
            </a:pPr>
            <a:r>
              <a:rPr lang="fr-FR" sz="900">
                <a:solidFill>
                  <a:schemeClr val="lt1"/>
                </a:solidFill>
                <a:latin typeface="Century Gothic"/>
                <a:ea typeface="Century Gothic"/>
                <a:cs typeface="Century Gothic"/>
                <a:sym typeface="Century Gothic"/>
              </a:rPr>
              <a:t>- comprendre le principe du point de patinage de l'embrayage et assurer sa mise en œuvre ;</a:t>
            </a:r>
            <a:endParaRPr/>
          </a:p>
          <a:p>
            <a:pPr marL="171450" marR="0" lvl="0" indent="-171450" algn="l" rtl="0">
              <a:spcBef>
                <a:spcPts val="0"/>
              </a:spcBef>
              <a:spcAft>
                <a:spcPts val="0"/>
              </a:spcAft>
              <a:buClr>
                <a:schemeClr val="lt1"/>
              </a:buClr>
              <a:buSzPts val="900"/>
              <a:buFont typeface="Century Gothic"/>
              <a:buChar char="-"/>
            </a:pPr>
            <a:r>
              <a:rPr lang="fr-FR" sz="900">
                <a:solidFill>
                  <a:schemeClr val="lt1"/>
                </a:solidFill>
                <a:latin typeface="Century Gothic"/>
                <a:ea typeface="Century Gothic"/>
                <a:cs typeface="Century Gothic"/>
                <a:sym typeface="Century Gothic"/>
              </a:rPr>
              <a:t>être en capacité de réaliser un démarrage en côte en toute sécurité.</a:t>
            </a:r>
            <a:endParaRPr/>
          </a:p>
          <a:p>
            <a:pPr marL="171450" marR="0" lvl="0" indent="-114300" algn="l" rtl="0">
              <a:spcBef>
                <a:spcPts val="0"/>
              </a:spcBef>
              <a:spcAft>
                <a:spcPts val="0"/>
              </a:spcAft>
              <a:buClr>
                <a:schemeClr val="dk1"/>
              </a:buClr>
              <a:buSzPts val="900"/>
              <a:buFont typeface="Montserrat"/>
              <a:buNone/>
            </a:pPr>
            <a:endParaRPr sz="9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900" b="1">
                <a:solidFill>
                  <a:schemeClr val="lt1"/>
                </a:solidFill>
                <a:latin typeface="Century Gothic"/>
                <a:ea typeface="Century Gothic"/>
                <a:cs typeface="Century Gothic"/>
                <a:sym typeface="Century Gothic"/>
              </a:rPr>
              <a:t>Séquence 2 </a:t>
            </a:r>
            <a:r>
              <a:rPr lang="fr-FR" sz="900">
                <a:solidFill>
                  <a:schemeClr val="lt1"/>
                </a:solidFill>
                <a:latin typeface="Century Gothic"/>
                <a:ea typeface="Century Gothic"/>
                <a:cs typeface="Century Gothic"/>
                <a:sym typeface="Century Gothic"/>
              </a:rPr>
              <a:t>: durée de 5 heures.</a:t>
            </a:r>
            <a:endParaRPr/>
          </a:p>
          <a:p>
            <a:pPr marL="0" marR="0" lvl="0" indent="0" algn="l" rtl="0">
              <a:spcBef>
                <a:spcPts val="0"/>
              </a:spcBef>
              <a:spcAft>
                <a:spcPts val="0"/>
              </a:spcAft>
              <a:buNone/>
            </a:pPr>
            <a:r>
              <a:rPr lang="fr-FR" sz="900">
                <a:solidFill>
                  <a:schemeClr val="lt1"/>
                </a:solidFill>
                <a:latin typeface="Century Gothic"/>
                <a:ea typeface="Century Gothic"/>
                <a:cs typeface="Century Gothic"/>
                <a:sym typeface="Century Gothic"/>
              </a:rPr>
              <a:t>Cette séquence se déroule dans des conditions de circulation variées, simples et complexes. Elle permet l'acquisition des compétences suivantes :</a:t>
            </a:r>
            <a:endParaRPr/>
          </a:p>
          <a:p>
            <a:pPr marL="0" marR="0" lvl="0" indent="0" algn="l" rtl="0">
              <a:spcBef>
                <a:spcPts val="0"/>
              </a:spcBef>
              <a:spcAft>
                <a:spcPts val="0"/>
              </a:spcAft>
              <a:buNone/>
            </a:pPr>
            <a:r>
              <a:rPr lang="fr-FR" sz="900">
                <a:solidFill>
                  <a:schemeClr val="lt1"/>
                </a:solidFill>
                <a:latin typeface="Century Gothic"/>
                <a:ea typeface="Century Gothic"/>
                <a:cs typeface="Century Gothic"/>
                <a:sym typeface="Century Gothic"/>
              </a:rPr>
              <a:t>- savoir utiliser la boîte de vitesses manuelle de façon rationnelle et en toute sécurité dans les conditions de circulation précitées et adopter les techniques de l'éco-conduite ;</a:t>
            </a:r>
            <a:endParaRPr/>
          </a:p>
          <a:p>
            <a:pPr marL="0" marR="0" lvl="0" indent="0" algn="l" rtl="0">
              <a:spcBef>
                <a:spcPts val="0"/>
              </a:spcBef>
              <a:spcAft>
                <a:spcPts val="0"/>
              </a:spcAft>
              <a:buNone/>
            </a:pPr>
            <a:r>
              <a:rPr lang="fr-FR" sz="900">
                <a:solidFill>
                  <a:schemeClr val="lt1"/>
                </a:solidFill>
                <a:latin typeface="Century Gothic"/>
                <a:ea typeface="Century Gothic"/>
                <a:cs typeface="Century Gothic"/>
                <a:sym typeface="Century Gothic"/>
              </a:rPr>
              <a:t>- être en capacité de diriger le véhicule en adaptant l'allure et la trajectoire à l'environnement et aux conditions de circulation.</a:t>
            </a:r>
            <a:endParaRPr/>
          </a:p>
        </p:txBody>
      </p:sp>
      <p:sp>
        <p:nvSpPr>
          <p:cNvPr id="255" name="Google Shape;255;p12"/>
          <p:cNvSpPr txBox="1"/>
          <p:nvPr/>
        </p:nvSpPr>
        <p:spPr>
          <a:xfrm>
            <a:off x="6533424" y="5005757"/>
            <a:ext cx="194929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A l'issue de la formation, le conducteur doit être en capacité d'utiliser, en sécurité, un véhicule muni d'un changement de vitesses manuel de façon simultanée avec les autres tâches de conduite</a:t>
            </a:r>
            <a:endParaRPr/>
          </a:p>
        </p:txBody>
      </p:sp>
      <p:pic>
        <p:nvPicPr>
          <p:cNvPr id="256" name="Google Shape;256;p12"/>
          <p:cNvPicPr preferRelativeResize="0"/>
          <p:nvPr/>
        </p:nvPicPr>
        <p:blipFill rotWithShape="1">
          <a:blip r:embed="rId3">
            <a:alphaModFix/>
          </a:blip>
          <a:srcRect/>
          <a:stretch/>
        </p:blipFill>
        <p:spPr>
          <a:xfrm>
            <a:off x="7140911" y="730960"/>
            <a:ext cx="1015898" cy="10150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p:nvPr/>
        </p:nvSpPr>
        <p:spPr>
          <a:xfrm>
            <a:off x="704675" y="1857986"/>
            <a:ext cx="7885652" cy="4371364"/>
          </a:xfrm>
          <a:prstGeom prst="rect">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cxnSp>
        <p:nvCxnSpPr>
          <p:cNvPr id="262" name="Google Shape;262;p13"/>
          <p:cNvCxnSpPr/>
          <p:nvPr/>
        </p:nvCxnSpPr>
        <p:spPr>
          <a:xfrm>
            <a:off x="872675" y="3225392"/>
            <a:ext cx="7457593" cy="0"/>
          </a:xfrm>
          <a:prstGeom prst="straightConnector1">
            <a:avLst/>
          </a:prstGeom>
          <a:noFill/>
          <a:ln w="12700" cap="flat" cmpd="sng">
            <a:solidFill>
              <a:srgbClr val="2D2D2D"/>
            </a:solidFill>
            <a:prstDash val="solid"/>
            <a:miter lim="800000"/>
            <a:headEnd type="none" w="sm" len="sm"/>
            <a:tailEnd type="none" w="sm" len="sm"/>
          </a:ln>
        </p:spPr>
      </p:cxnSp>
      <p:cxnSp>
        <p:nvCxnSpPr>
          <p:cNvPr id="263" name="Google Shape;263;p13"/>
          <p:cNvCxnSpPr/>
          <p:nvPr/>
        </p:nvCxnSpPr>
        <p:spPr>
          <a:xfrm>
            <a:off x="872675" y="4380279"/>
            <a:ext cx="7457593" cy="0"/>
          </a:xfrm>
          <a:prstGeom prst="straightConnector1">
            <a:avLst/>
          </a:prstGeom>
          <a:noFill/>
          <a:ln w="12700" cap="flat" cmpd="sng">
            <a:solidFill>
              <a:srgbClr val="2D2D2D"/>
            </a:solidFill>
            <a:prstDash val="solid"/>
            <a:miter lim="800000"/>
            <a:headEnd type="none" w="sm" len="sm"/>
            <a:tailEnd type="none" w="sm" len="sm"/>
          </a:ln>
        </p:spPr>
      </p:cxnSp>
      <p:sp>
        <p:nvSpPr>
          <p:cNvPr id="264" name="Google Shape;264;p13"/>
          <p:cNvSpPr txBox="1"/>
          <p:nvPr/>
        </p:nvSpPr>
        <p:spPr>
          <a:xfrm>
            <a:off x="3088548" y="2046715"/>
            <a:ext cx="5241711"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Century Gothic"/>
              <a:buNone/>
            </a:pPr>
            <a:br>
              <a:rPr lang="fr-FR" sz="1600" b="0" i="0" u="none" strike="noStrike" cap="none">
                <a:solidFill>
                  <a:srgbClr val="000000"/>
                </a:solidFill>
                <a:latin typeface="Century Gothic"/>
                <a:ea typeface="Century Gothic"/>
                <a:cs typeface="Century Gothic"/>
                <a:sym typeface="Century Gothic"/>
              </a:rPr>
            </a:br>
            <a:r>
              <a:rPr lang="fr-FR" sz="1200" b="0" i="0" u="none" strike="noStrike" cap="none">
                <a:solidFill>
                  <a:srgbClr val="000000"/>
                </a:solidFill>
                <a:latin typeface="Century Gothic"/>
                <a:ea typeface="Century Gothic"/>
                <a:cs typeface="Century Gothic"/>
                <a:sym typeface="Century Gothic"/>
              </a:rPr>
              <a:t>L’évaluation de départ permet d’</a:t>
            </a:r>
            <a:r>
              <a:rPr lang="fr-FR" sz="1200" b="1" i="0" u="none" strike="noStrike" cap="none">
                <a:solidFill>
                  <a:srgbClr val="000000"/>
                </a:solidFill>
                <a:latin typeface="Century Gothic"/>
                <a:ea typeface="Century Gothic"/>
                <a:cs typeface="Century Gothic"/>
                <a:sym typeface="Century Gothic"/>
              </a:rPr>
              <a:t>estimer</a:t>
            </a:r>
            <a:r>
              <a:rPr lang="fr-FR" sz="1200" b="0" i="0" u="none" strike="noStrike" cap="none">
                <a:solidFill>
                  <a:srgbClr val="000000"/>
                </a:solidFill>
                <a:latin typeface="Century Gothic"/>
                <a:ea typeface="Century Gothic"/>
                <a:cs typeface="Century Gothic"/>
                <a:sym typeface="Century Gothic"/>
              </a:rPr>
              <a:t> le </a:t>
            </a:r>
            <a:r>
              <a:rPr lang="fr-FR" sz="1200" b="1" i="0" u="none" strike="noStrike" cap="none">
                <a:solidFill>
                  <a:srgbClr val="000000"/>
                </a:solidFill>
                <a:latin typeface="Century Gothic"/>
                <a:ea typeface="Century Gothic"/>
                <a:cs typeface="Century Gothic"/>
                <a:sym typeface="Century Gothic"/>
              </a:rPr>
              <a:t>nombre d’heures </a:t>
            </a:r>
            <a:r>
              <a:rPr lang="fr-FR" sz="1200" b="0" i="0" u="none" strike="noStrike" cap="none">
                <a:solidFill>
                  <a:srgbClr val="000000"/>
                </a:solidFill>
                <a:latin typeface="Century Gothic"/>
                <a:ea typeface="Century Gothic"/>
                <a:cs typeface="Century Gothic"/>
                <a:sym typeface="Century Gothic"/>
              </a:rPr>
              <a:t>dont l’élève aura besoin pour obtenir son permis de conduire dans les meilleures conditions d’apprentissage, et ainsi qu’une proposition chiffrée</a:t>
            </a:r>
            <a:endParaRPr/>
          </a:p>
        </p:txBody>
      </p:sp>
      <p:cxnSp>
        <p:nvCxnSpPr>
          <p:cNvPr id="265" name="Google Shape;265;p13"/>
          <p:cNvCxnSpPr/>
          <p:nvPr/>
        </p:nvCxnSpPr>
        <p:spPr>
          <a:xfrm>
            <a:off x="2954323" y="2045056"/>
            <a:ext cx="0" cy="3960000"/>
          </a:xfrm>
          <a:prstGeom prst="straightConnector1">
            <a:avLst/>
          </a:prstGeom>
          <a:noFill/>
          <a:ln w="12700" cap="flat" cmpd="sng">
            <a:solidFill>
              <a:srgbClr val="2D2D2D"/>
            </a:solidFill>
            <a:prstDash val="solid"/>
            <a:miter lim="800000"/>
            <a:headEnd type="none" w="sm" len="sm"/>
            <a:tailEnd type="none" w="sm" len="sm"/>
          </a:ln>
        </p:spPr>
      </p:cxnSp>
      <p:sp>
        <p:nvSpPr>
          <p:cNvPr id="266" name="Google Shape;266;p13"/>
          <p:cNvSpPr/>
          <p:nvPr/>
        </p:nvSpPr>
        <p:spPr>
          <a:xfrm>
            <a:off x="3134587" y="4799881"/>
            <a:ext cx="5195670" cy="99866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a:t>
            </a:r>
            <a:r>
              <a:rPr lang="fr-FR" sz="1200" b="1" i="0" u="none" strike="noStrike" cap="none">
                <a:solidFill>
                  <a:srgbClr val="000000"/>
                </a:solidFill>
                <a:latin typeface="Century Gothic"/>
                <a:ea typeface="Century Gothic"/>
                <a:cs typeface="Century Gothic"/>
                <a:sym typeface="Century Gothic"/>
              </a:rPr>
              <a:t>prérequis</a:t>
            </a:r>
            <a:r>
              <a:rPr lang="fr-FR" sz="1200" b="0" i="0" u="none" strike="noStrike" cap="none">
                <a:solidFill>
                  <a:srgbClr val="000000"/>
                </a:solidFill>
                <a:latin typeface="Century Gothic"/>
                <a:ea typeface="Century Gothic"/>
                <a:cs typeface="Century Gothic"/>
                <a:sym typeface="Century Gothic"/>
              </a:rPr>
              <a:t> en matière de </a:t>
            </a:r>
            <a:r>
              <a:rPr lang="fr-FR" sz="1200" b="1" i="0" u="none" strike="noStrike" cap="none">
                <a:solidFill>
                  <a:srgbClr val="000000"/>
                </a:solidFill>
                <a:latin typeface="Century Gothic"/>
                <a:ea typeface="Century Gothic"/>
                <a:cs typeface="Century Gothic"/>
                <a:sym typeface="Century Gothic"/>
              </a:rPr>
              <a:t>connaissances des règles du code de la route</a:t>
            </a:r>
            <a:r>
              <a:rPr lang="fr-FR" sz="1200" b="0" i="0" u="none" strike="noStrike" cap="none">
                <a:solidFill>
                  <a:srgbClr val="000000"/>
                </a:solidFill>
                <a:latin typeface="Century Gothic"/>
                <a:ea typeface="Century Gothic"/>
                <a:cs typeface="Century Gothic"/>
                <a:sym typeface="Century Gothic"/>
              </a:rPr>
              <a:t> et en matière de conduite d’un véhicule ; </a:t>
            </a:r>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expériences vécues en tant qu’usager de la route ;</a:t>
            </a:r>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compétences et aptitudes en terme de départ/arrêt, manipulation du volant, c</a:t>
            </a:r>
            <a:r>
              <a:rPr lang="fr-FR" sz="1200">
                <a:solidFill>
                  <a:srgbClr val="000000"/>
                </a:solidFill>
                <a:latin typeface="Century Gothic"/>
                <a:ea typeface="Century Gothic"/>
                <a:cs typeface="Century Gothic"/>
                <a:sym typeface="Century Gothic"/>
              </a:rPr>
              <a:t>ompréhension, mémoire, trajectoire, observation, regard, temps de réaction, perception et champs visuel, émotivité. </a:t>
            </a:r>
            <a:endParaRPr sz="12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a:t>
            </a:r>
            <a:r>
              <a:rPr lang="fr-FR" sz="1200" b="1" i="0" u="none" strike="noStrike" cap="none">
                <a:solidFill>
                  <a:srgbClr val="000000"/>
                </a:solidFill>
                <a:latin typeface="Century Gothic"/>
                <a:ea typeface="Century Gothic"/>
                <a:cs typeface="Century Gothic"/>
                <a:sym typeface="Century Gothic"/>
              </a:rPr>
              <a:t>motivations (attitudes à l’égard de l’apprentissage et de la sécurité routière</a:t>
            </a:r>
            <a:r>
              <a:rPr lang="fr-FR" sz="1200">
                <a:solidFill>
                  <a:srgbClr val="000000"/>
                </a:solidFill>
                <a:latin typeface="Century Gothic"/>
                <a:ea typeface="Century Gothic"/>
                <a:cs typeface="Century Gothic"/>
                <a:sym typeface="Century Gothic"/>
              </a:rPr>
              <a:t>)</a:t>
            </a:r>
            <a:endParaRPr sz="1200" b="0" i="0" u="none" strike="noStrike" cap="none">
              <a:solidFill>
                <a:srgbClr val="000000"/>
              </a:solidFill>
              <a:latin typeface="Century Gothic"/>
              <a:ea typeface="Century Gothic"/>
              <a:cs typeface="Century Gothic"/>
              <a:sym typeface="Century Gothic"/>
            </a:endParaRPr>
          </a:p>
        </p:txBody>
      </p:sp>
      <p:sp>
        <p:nvSpPr>
          <p:cNvPr id="267" name="Google Shape;267;p13"/>
          <p:cNvSpPr txBox="1"/>
          <p:nvPr/>
        </p:nvSpPr>
        <p:spPr>
          <a:xfrm>
            <a:off x="4252763" y="3570278"/>
            <a:ext cx="3066190"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1" i="0" u="none" strike="noStrike" cap="none">
                <a:solidFill>
                  <a:srgbClr val="000000"/>
                </a:solidFill>
                <a:latin typeface="Century Gothic"/>
                <a:ea typeface="Century Gothic"/>
                <a:cs typeface="Century Gothic"/>
                <a:sym typeface="Century Gothic"/>
              </a:rPr>
              <a:t>SIMULATEUR</a:t>
            </a:r>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Evaluation réalisée sur rendez-vous</a:t>
            </a:r>
            <a:endParaRPr/>
          </a:p>
        </p:txBody>
      </p:sp>
      <p:pic>
        <p:nvPicPr>
          <p:cNvPr id="268" name="Google Shape;268;p13"/>
          <p:cNvPicPr preferRelativeResize="0"/>
          <p:nvPr/>
        </p:nvPicPr>
        <p:blipFill rotWithShape="1">
          <a:blip r:embed="rId3">
            <a:alphaModFix/>
          </a:blip>
          <a:srcRect/>
          <a:stretch/>
        </p:blipFill>
        <p:spPr>
          <a:xfrm>
            <a:off x="3271777" y="3419168"/>
            <a:ext cx="732917" cy="732332"/>
          </a:xfrm>
          <a:prstGeom prst="rect">
            <a:avLst/>
          </a:prstGeom>
          <a:noFill/>
          <a:ln>
            <a:noFill/>
          </a:ln>
        </p:spPr>
      </p:pic>
      <p:sp>
        <p:nvSpPr>
          <p:cNvPr id="269" name="Google Shape;269;p13"/>
          <p:cNvSpPr txBox="1"/>
          <p:nvPr/>
        </p:nvSpPr>
        <p:spPr>
          <a:xfrm>
            <a:off x="872675" y="2316726"/>
            <a:ext cx="14428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OBJECTIFS</a:t>
            </a:r>
            <a:endParaRPr/>
          </a:p>
        </p:txBody>
      </p:sp>
      <p:sp>
        <p:nvSpPr>
          <p:cNvPr id="270" name="Google Shape;270;p13"/>
          <p:cNvSpPr txBox="1"/>
          <p:nvPr/>
        </p:nvSpPr>
        <p:spPr>
          <a:xfrm>
            <a:off x="872675" y="3385612"/>
            <a:ext cx="18609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MOYEN UTILISÉ</a:t>
            </a:r>
            <a:endParaRPr/>
          </a:p>
        </p:txBody>
      </p:sp>
      <p:sp>
        <p:nvSpPr>
          <p:cNvPr id="271" name="Google Shape;271;p13"/>
          <p:cNvSpPr txBox="1"/>
          <p:nvPr/>
        </p:nvSpPr>
        <p:spPr>
          <a:xfrm>
            <a:off x="872675" y="4560894"/>
            <a:ext cx="191364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COMPÉTENCES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EVALUÉES</a:t>
            </a:r>
            <a:endParaRPr/>
          </a:p>
        </p:txBody>
      </p:sp>
      <p:sp>
        <p:nvSpPr>
          <p:cNvPr id="272" name="Google Shape;272;p13"/>
          <p:cNvSpPr/>
          <p:nvPr/>
        </p:nvSpPr>
        <p:spPr>
          <a:xfrm>
            <a:off x="7097095" y="1337869"/>
            <a:ext cx="1342230" cy="836072"/>
          </a:xfrm>
          <a:prstGeom prst="round2DiagRect">
            <a:avLst>
              <a:gd name="adj1" fmla="val 16667"/>
              <a:gd name="adj2" fmla="val 0"/>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fr-FR" sz="1400" b="1" i="0" u="sng" strike="noStrike" cap="none">
                <a:solidFill>
                  <a:srgbClr val="FFFFFF"/>
                </a:solidFill>
                <a:latin typeface="Century Gothic"/>
                <a:ea typeface="Century Gothic"/>
                <a:cs typeface="Century Gothic"/>
                <a:sym typeface="Century Gothic"/>
              </a:rPr>
              <a:t>Durée</a:t>
            </a:r>
            <a:r>
              <a:rPr lang="fr-FR" sz="1400" b="1" i="0" u="none" strike="noStrike" cap="none">
                <a:solidFill>
                  <a:srgbClr val="FFFFFF"/>
                </a:solidFill>
                <a:latin typeface="Century Gothic"/>
                <a:ea typeface="Century Gothic"/>
                <a:cs typeface="Century Gothic"/>
                <a:sym typeface="Century Gothic"/>
              </a:rPr>
              <a:t> : </a:t>
            </a:r>
            <a:br>
              <a:rPr lang="fr-FR" sz="1400" b="1" i="0" u="none" strike="noStrike" cap="none">
                <a:solidFill>
                  <a:srgbClr val="FFFFFF"/>
                </a:solidFill>
                <a:latin typeface="Century Gothic"/>
                <a:ea typeface="Century Gothic"/>
                <a:cs typeface="Century Gothic"/>
                <a:sym typeface="Century Gothic"/>
              </a:rPr>
            </a:br>
            <a:r>
              <a:rPr lang="fr-FR" sz="1400" b="1" i="0" u="none" strike="noStrike" cap="none">
                <a:solidFill>
                  <a:srgbClr val="FFFFFF"/>
                </a:solidFill>
                <a:latin typeface="Century Gothic"/>
                <a:ea typeface="Century Gothic"/>
                <a:cs typeface="Century Gothic"/>
                <a:sym typeface="Century Gothic"/>
              </a:rPr>
              <a:t>Entre 45 min et 1h00</a:t>
            </a:r>
            <a:endParaRPr/>
          </a:p>
        </p:txBody>
      </p:sp>
      <p:sp>
        <p:nvSpPr>
          <p:cNvPr id="273" name="Google Shape;273;p13"/>
          <p:cNvSpPr txBox="1"/>
          <p:nvPr/>
        </p:nvSpPr>
        <p:spPr>
          <a:xfrm>
            <a:off x="1602297" y="457025"/>
            <a:ext cx="706353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L’ÉVALUATION DE DÉPART</a:t>
            </a:r>
            <a:endParaRPr/>
          </a:p>
        </p:txBody>
      </p:sp>
      <p:sp>
        <p:nvSpPr>
          <p:cNvPr id="274" name="Google Shape;274;p13"/>
          <p:cNvSpPr txBox="1"/>
          <p:nvPr/>
        </p:nvSpPr>
        <p:spPr>
          <a:xfrm>
            <a:off x="6841221" y="6489942"/>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2.2 DU LABEL DE L’ETAT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p:nvPr/>
        </p:nvSpPr>
        <p:spPr>
          <a:xfrm>
            <a:off x="3837518" y="4158298"/>
            <a:ext cx="4845068" cy="2015936"/>
          </a:xfrm>
          <a:prstGeom prst="rect">
            <a:avLst/>
          </a:prstGeom>
          <a:solidFill>
            <a:srgbClr val="F5F4EE"/>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Montserrat"/>
              <a:buNone/>
            </a:pPr>
            <a:endParaRPr sz="10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dk1"/>
              </a:buClr>
              <a:buSzPts val="1000"/>
              <a:buFont typeface="Montserrat"/>
              <a:buNone/>
            </a:pPr>
            <a:endParaRPr sz="1000" b="1" u="sng">
              <a:solidFill>
                <a:srgbClr val="000000"/>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dk1"/>
              </a:buClr>
              <a:buSzPts val="300"/>
              <a:buFont typeface="Montserrat"/>
              <a:buNone/>
            </a:pPr>
            <a:endParaRPr sz="3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000000"/>
              </a:buClr>
              <a:buSzPts val="1000"/>
              <a:buFont typeface="Century Gothic"/>
              <a:buNone/>
            </a:pPr>
            <a:r>
              <a:rPr lang="fr-FR" sz="1000" b="1" i="0" u="sng" strike="noStrike" cap="none">
                <a:solidFill>
                  <a:srgbClr val="000000"/>
                </a:solidFill>
                <a:latin typeface="Century Gothic"/>
                <a:ea typeface="Century Gothic"/>
                <a:cs typeface="Century Gothic"/>
                <a:sym typeface="Century Gothic"/>
              </a:rPr>
              <a:t>THÈMES</a:t>
            </a:r>
            <a:r>
              <a:rPr lang="fr-FR" sz="825" b="1" i="0" u="none" strike="noStrike" cap="none">
                <a:solidFill>
                  <a:srgbClr val="000000"/>
                </a:solidFill>
                <a:latin typeface="Century Gothic"/>
                <a:ea typeface="Century Gothic"/>
                <a:cs typeface="Century Gothic"/>
                <a:sym typeface="Century Gothic"/>
              </a:rPr>
              <a:t> :</a:t>
            </a:r>
            <a:endParaRPr/>
          </a:p>
          <a:p>
            <a:pPr marL="128588" marR="0" lvl="0" indent="-128588" algn="l" rtl="0">
              <a:lnSpc>
                <a:spcPct val="100000"/>
              </a:lnSpc>
              <a:spcBef>
                <a:spcPts val="60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L’arrêt et le stationnement</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croisements et les dépassements</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connaissance de la réglementation générale</a:t>
            </a:r>
            <a:endParaRPr/>
          </a:p>
          <a:p>
            <a:pPr marL="0" marR="0" lvl="0" indent="0" algn="l" rtl="0">
              <a:lnSpc>
                <a:spcPct val="100000"/>
              </a:lnSpc>
              <a:spcBef>
                <a:spcPts val="0"/>
              </a:spcBef>
              <a:spcAft>
                <a:spcPts val="0"/>
              </a:spcAft>
              <a:buClr>
                <a:srgbClr val="000000"/>
              </a:buClr>
              <a:buSzPts val="800"/>
              <a:buFont typeface="Century Gothic"/>
              <a:buNone/>
            </a:pPr>
            <a:r>
              <a:rPr lang="fr-FR" sz="800" b="0" i="0" u="none" strike="noStrike" cap="none">
                <a:solidFill>
                  <a:srgbClr val="000000"/>
                </a:solidFill>
                <a:latin typeface="Century Gothic"/>
                <a:ea typeface="Century Gothic"/>
                <a:cs typeface="Century Gothic"/>
                <a:sym typeface="Century Gothic"/>
              </a:rPr>
              <a:t>du permis de conduire</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L’éco-conduite </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priorités</a:t>
            </a:r>
            <a:endParaRPr/>
          </a:p>
          <a:p>
            <a:pPr marL="128588" marR="0" lvl="0" indent="-128588" algn="l" rtl="0">
              <a:spcBef>
                <a:spcPts val="0"/>
              </a:spcBef>
              <a:spcAft>
                <a:spcPts val="0"/>
              </a:spcAft>
              <a:buClr>
                <a:srgbClr val="000000"/>
              </a:buClr>
              <a:buSzPts val="800"/>
              <a:buFont typeface="Noto Sans Symbols"/>
              <a:buChar char="❑"/>
            </a:pPr>
            <a:r>
              <a:rPr lang="fr-FR" sz="800">
                <a:solidFill>
                  <a:srgbClr val="000000"/>
                </a:solidFill>
                <a:latin typeface="Century Gothic"/>
                <a:ea typeface="Century Gothic"/>
                <a:cs typeface="Century Gothic"/>
                <a:sym typeface="Century Gothic"/>
              </a:rPr>
              <a:t>Alcool et stupéfiants</a:t>
            </a:r>
            <a:endParaRPr/>
          </a:p>
          <a:p>
            <a:pPr marL="128588" marR="0" lvl="0" indent="-128588" algn="l" rtl="0">
              <a:spcBef>
                <a:spcPts val="0"/>
              </a:spcBef>
              <a:spcAft>
                <a:spcPts val="0"/>
              </a:spcAft>
              <a:buClr>
                <a:srgbClr val="000000"/>
              </a:buClr>
              <a:buSzPts val="800"/>
              <a:buFont typeface="Noto Sans Symbols"/>
              <a:buChar char="❑"/>
            </a:pPr>
            <a:r>
              <a:rPr lang="fr-FR" sz="800">
                <a:solidFill>
                  <a:srgbClr val="000000"/>
                </a:solidFill>
                <a:latin typeface="Century Gothic"/>
                <a:ea typeface="Century Gothic"/>
                <a:cs typeface="Century Gothic"/>
                <a:sym typeface="Century Gothic"/>
              </a:rPr>
              <a:t>Défaut de port de la ceinture de sécurité</a:t>
            </a:r>
            <a:endParaRPr/>
          </a:p>
          <a:p>
            <a:pPr marL="128588" marR="0" lvl="0" indent="-128588" algn="l" rtl="0">
              <a:spcBef>
                <a:spcPts val="0"/>
              </a:spcBef>
              <a:spcAft>
                <a:spcPts val="0"/>
              </a:spcAft>
              <a:buClr>
                <a:srgbClr val="000000"/>
              </a:buClr>
              <a:buSzPts val="800"/>
              <a:buFont typeface="Noto Sans Symbols"/>
              <a:buChar char="❑"/>
            </a:pPr>
            <a:r>
              <a:rPr lang="fr-FR" sz="800">
                <a:solidFill>
                  <a:srgbClr val="000000"/>
                </a:solidFill>
                <a:latin typeface="Century Gothic"/>
                <a:ea typeface="Century Gothic"/>
                <a:cs typeface="Century Gothic"/>
                <a:sym typeface="Century Gothic"/>
              </a:rPr>
              <a:t>Les règles de circulation</a:t>
            </a:r>
            <a:endParaRPr/>
          </a:p>
        </p:txBody>
      </p:sp>
      <p:sp>
        <p:nvSpPr>
          <p:cNvPr id="317" name="Google Shape;317;p16"/>
          <p:cNvSpPr txBox="1">
            <a:spLocks noGrp="1"/>
          </p:cNvSpPr>
          <p:nvPr>
            <p:ph type="ctrTitle"/>
          </p:nvPr>
        </p:nvSpPr>
        <p:spPr>
          <a:xfrm>
            <a:off x="285824" y="828159"/>
            <a:ext cx="4916913" cy="640216"/>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0363B"/>
              </a:buClr>
              <a:buSzPts val="2400"/>
              <a:buFont typeface="Century Gothic"/>
              <a:buNone/>
            </a:pPr>
            <a:r>
              <a:rPr lang="fr-FR" sz="2400" u="sng">
                <a:latin typeface="Century Gothic"/>
                <a:ea typeface="Century Gothic"/>
                <a:cs typeface="Century Gothic"/>
                <a:sym typeface="Century Gothic"/>
              </a:rPr>
              <a:t>PARCOURS DE FORMATION PERSONNALISE</a:t>
            </a:r>
            <a:endParaRPr/>
          </a:p>
        </p:txBody>
      </p:sp>
      <p:grpSp>
        <p:nvGrpSpPr>
          <p:cNvPr id="318" name="Google Shape;318;p16"/>
          <p:cNvGrpSpPr/>
          <p:nvPr/>
        </p:nvGrpSpPr>
        <p:grpSpPr>
          <a:xfrm>
            <a:off x="455537" y="1861795"/>
            <a:ext cx="8232926" cy="2036974"/>
            <a:chOff x="410479" y="2505124"/>
            <a:chExt cx="10977233" cy="2715965"/>
          </a:xfrm>
        </p:grpSpPr>
        <p:grpSp>
          <p:nvGrpSpPr>
            <p:cNvPr id="319" name="Google Shape;319;p16"/>
            <p:cNvGrpSpPr/>
            <p:nvPr/>
          </p:nvGrpSpPr>
          <p:grpSpPr>
            <a:xfrm>
              <a:off x="410479" y="2505124"/>
              <a:ext cx="10977233" cy="2715965"/>
              <a:chOff x="339720" y="2620540"/>
              <a:chExt cx="10977233" cy="2715965"/>
            </a:xfrm>
          </p:grpSpPr>
          <p:grpSp>
            <p:nvGrpSpPr>
              <p:cNvPr id="320" name="Google Shape;320;p16"/>
              <p:cNvGrpSpPr/>
              <p:nvPr/>
            </p:nvGrpSpPr>
            <p:grpSpPr>
              <a:xfrm>
                <a:off x="339720" y="2620540"/>
                <a:ext cx="10977233" cy="2715965"/>
                <a:chOff x="343803" y="2215099"/>
                <a:chExt cx="10977233" cy="2715965"/>
              </a:xfrm>
            </p:grpSpPr>
            <p:pic>
              <p:nvPicPr>
                <p:cNvPr id="321" name="Google Shape;321;p16"/>
                <p:cNvPicPr preferRelativeResize="0"/>
                <p:nvPr/>
              </p:nvPicPr>
              <p:blipFill rotWithShape="1">
                <a:blip r:embed="rId3">
                  <a:alphaModFix/>
                </a:blip>
                <a:srcRect/>
                <a:stretch/>
              </p:blipFill>
              <p:spPr>
                <a:xfrm>
                  <a:off x="625544" y="2819792"/>
                  <a:ext cx="729245" cy="726823"/>
                </a:xfrm>
                <a:prstGeom prst="rect">
                  <a:avLst/>
                </a:prstGeom>
                <a:noFill/>
                <a:ln>
                  <a:noFill/>
                </a:ln>
              </p:spPr>
            </p:pic>
            <p:pic>
              <p:nvPicPr>
                <p:cNvPr id="322" name="Google Shape;322;p16"/>
                <p:cNvPicPr preferRelativeResize="0"/>
                <p:nvPr/>
              </p:nvPicPr>
              <p:blipFill rotWithShape="1">
                <a:blip r:embed="rId4">
                  <a:alphaModFix/>
                </a:blip>
                <a:srcRect/>
                <a:stretch/>
              </p:blipFill>
              <p:spPr>
                <a:xfrm>
                  <a:off x="1940020" y="2821016"/>
                  <a:ext cx="684640" cy="682363"/>
                </a:xfrm>
                <a:prstGeom prst="rect">
                  <a:avLst/>
                </a:prstGeom>
                <a:noFill/>
                <a:ln>
                  <a:noFill/>
                </a:ln>
              </p:spPr>
            </p:pic>
            <p:pic>
              <p:nvPicPr>
                <p:cNvPr id="323" name="Google Shape;323;p16"/>
                <p:cNvPicPr preferRelativeResize="0"/>
                <p:nvPr/>
              </p:nvPicPr>
              <p:blipFill rotWithShape="1">
                <a:blip r:embed="rId5">
                  <a:alphaModFix/>
                </a:blip>
                <a:srcRect/>
                <a:stretch/>
              </p:blipFill>
              <p:spPr>
                <a:xfrm>
                  <a:off x="3350298" y="2776556"/>
                  <a:ext cx="726823" cy="726823"/>
                </a:xfrm>
                <a:prstGeom prst="rect">
                  <a:avLst/>
                </a:prstGeom>
                <a:noFill/>
                <a:ln>
                  <a:noFill/>
                </a:ln>
              </p:spPr>
            </p:pic>
            <p:sp>
              <p:nvSpPr>
                <p:cNvPr id="324" name="Google Shape;324;p16"/>
                <p:cNvSpPr txBox="1"/>
                <p:nvPr/>
              </p:nvSpPr>
              <p:spPr>
                <a:xfrm>
                  <a:off x="343803" y="3635955"/>
                  <a:ext cx="1192242" cy="8412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700" b="0" i="0" u="none" strike="noStrike" cap="none">
                      <a:solidFill>
                        <a:srgbClr val="000000"/>
                      </a:solidFill>
                      <a:latin typeface="Century Gothic"/>
                      <a:ea typeface="Century Gothic"/>
                      <a:cs typeface="Century Gothic"/>
                      <a:sym typeface="Century Gothic"/>
                    </a:rPr>
                    <a:t>Evaluation de départ:</a:t>
                  </a:r>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Ordinateur</a:t>
                  </a:r>
                  <a:endParaRPr sz="700">
                    <a:solidFill>
                      <a:srgbClr val="000000"/>
                    </a:solidFill>
                    <a:latin typeface="Century Gothic"/>
                    <a:ea typeface="Century Gothic"/>
                    <a:cs typeface="Century Gothic"/>
                    <a:sym typeface="Century Gothic"/>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Simulateur</a:t>
                  </a:r>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a:solidFill>
                        <a:srgbClr val="000000"/>
                      </a:solidFill>
                      <a:latin typeface="Century Gothic"/>
                      <a:ea typeface="Century Gothic"/>
                      <a:cs typeface="Century Gothic"/>
                      <a:sym typeface="Century Gothic"/>
                    </a:rPr>
                    <a:t>Sur route</a:t>
                  </a:r>
                  <a:endParaRPr sz="700" b="0" i="0" u="none" strike="noStrike" cap="none">
                    <a:solidFill>
                      <a:srgbClr val="000000"/>
                    </a:solidFill>
                    <a:latin typeface="Century Gothic"/>
                    <a:ea typeface="Century Gothic"/>
                    <a:cs typeface="Century Gothic"/>
                    <a:sym typeface="Century Gothic"/>
                  </a:endParaRPr>
                </a:p>
              </p:txBody>
            </p:sp>
            <p:sp>
              <p:nvSpPr>
                <p:cNvPr id="325" name="Google Shape;325;p16"/>
                <p:cNvSpPr txBox="1"/>
                <p:nvPr/>
              </p:nvSpPr>
              <p:spPr>
                <a:xfrm>
                  <a:off x="1354790" y="3604540"/>
                  <a:ext cx="1554002" cy="697626"/>
                </a:xfrm>
                <a:prstGeom prst="rect">
                  <a:avLst/>
                </a:prstGeom>
                <a:noFill/>
                <a:ln>
                  <a:noFill/>
                </a:ln>
              </p:spPr>
              <p:txBody>
                <a:bodyPr spcFirstLastPara="1" wrap="square" lIns="91425" tIns="45700" rIns="91425" bIns="45700" anchor="t" anchorCtr="0">
                  <a:spAutoFit/>
                </a:bodyPr>
                <a:lstStyle/>
                <a:p>
                  <a:pPr marL="128588" marR="0" lvl="0" indent="-128588" algn="ctr"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Inscription et</a:t>
                  </a:r>
                  <a:br>
                    <a:rPr lang="fr-FR" sz="700" b="0" i="0" u="none" strike="noStrike" cap="none">
                      <a:solidFill>
                        <a:srgbClr val="000000"/>
                      </a:solidFill>
                      <a:latin typeface="Century Gothic"/>
                      <a:ea typeface="Century Gothic"/>
                      <a:cs typeface="Century Gothic"/>
                      <a:sym typeface="Century Gothic"/>
                    </a:rPr>
                  </a:br>
                  <a:r>
                    <a:rPr lang="fr-FR" sz="700" b="0" i="0" u="none" strike="noStrike" cap="none">
                      <a:solidFill>
                        <a:srgbClr val="000000"/>
                      </a:solidFill>
                      <a:latin typeface="Century Gothic"/>
                      <a:ea typeface="Century Gothic"/>
                      <a:cs typeface="Century Gothic"/>
                      <a:sym typeface="Century Gothic"/>
                    </a:rPr>
                    <a:t>Mise en place d’un planning prévisionnel</a:t>
                  </a:r>
                  <a:endParaRPr/>
                </a:p>
              </p:txBody>
            </p:sp>
            <p:sp>
              <p:nvSpPr>
                <p:cNvPr id="326" name="Google Shape;326;p16"/>
                <p:cNvSpPr txBox="1"/>
                <p:nvPr/>
              </p:nvSpPr>
              <p:spPr>
                <a:xfrm>
                  <a:off x="2943415" y="3617884"/>
                  <a:ext cx="1878708" cy="1313180"/>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Formation théorique présentiel</a:t>
                  </a:r>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a:solidFill>
                        <a:srgbClr val="000000"/>
                      </a:solidFill>
                      <a:latin typeface="Century Gothic"/>
                      <a:ea typeface="Century Gothic"/>
                      <a:cs typeface="Century Gothic"/>
                      <a:sym typeface="Century Gothic"/>
                    </a:rPr>
                    <a:t>Formation théorique à distance</a:t>
                  </a:r>
                  <a:endParaRPr sz="7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700"/>
                    <a:buFont typeface="Montserrat"/>
                    <a:buNone/>
                  </a:pPr>
                  <a:endParaRPr sz="700" b="0" i="0" u="none" strike="noStrike" cap="none">
                    <a:solidFill>
                      <a:srgbClr val="000000"/>
                    </a:solidFill>
                    <a:latin typeface="Century Gothic"/>
                    <a:ea typeface="Century Gothic"/>
                    <a:cs typeface="Century Gothic"/>
                    <a:sym typeface="Century Gothic"/>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Alternance de théorie et de pratique</a:t>
                  </a:r>
                  <a:endParaRPr/>
                </a:p>
                <a:p>
                  <a:pPr marL="0" marR="0" lvl="0" indent="0" algn="l" rtl="0">
                    <a:lnSpc>
                      <a:spcPct val="100000"/>
                    </a:lnSpc>
                    <a:spcBef>
                      <a:spcPts val="0"/>
                    </a:spcBef>
                    <a:spcAft>
                      <a:spcPts val="0"/>
                    </a:spcAft>
                    <a:buClr>
                      <a:schemeClr val="dk1"/>
                    </a:buClr>
                    <a:buSzPts val="900"/>
                    <a:buFont typeface="Montserrat"/>
                    <a:buNone/>
                  </a:pPr>
                  <a:endParaRPr sz="900" b="0" i="0" u="none" strike="noStrike" cap="none">
                    <a:solidFill>
                      <a:srgbClr val="000000"/>
                    </a:solidFill>
                    <a:latin typeface="Century Gothic"/>
                    <a:ea typeface="Century Gothic"/>
                    <a:cs typeface="Century Gothic"/>
                    <a:sym typeface="Century Gothic"/>
                  </a:endParaRPr>
                </a:p>
              </p:txBody>
            </p:sp>
            <p:sp>
              <p:nvSpPr>
                <p:cNvPr id="327" name="Google Shape;327;p16"/>
                <p:cNvSpPr txBox="1"/>
                <p:nvPr/>
              </p:nvSpPr>
              <p:spPr>
                <a:xfrm>
                  <a:off x="4758292" y="3612272"/>
                  <a:ext cx="1192242" cy="41036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Examen Théorique</a:t>
                  </a:r>
                  <a:endParaRPr/>
                </a:p>
              </p:txBody>
            </p:sp>
            <p:sp>
              <p:nvSpPr>
                <p:cNvPr id="328" name="Google Shape;328;p16"/>
                <p:cNvSpPr txBox="1"/>
                <p:nvPr/>
              </p:nvSpPr>
              <p:spPr>
                <a:xfrm>
                  <a:off x="5950534" y="3734963"/>
                  <a:ext cx="1434972" cy="4360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700" b="0" i="0" u="none" strike="noStrike" cap="none">
                      <a:solidFill>
                        <a:srgbClr val="000000"/>
                      </a:solidFill>
                      <a:latin typeface="Century Gothic"/>
                      <a:ea typeface="Century Gothic"/>
                      <a:cs typeface="Century Gothic"/>
                      <a:sym typeface="Century Gothic"/>
                    </a:rPr>
                    <a:t>Formation pratique</a:t>
                  </a:r>
                  <a:endParaRPr/>
                </a:p>
                <a:p>
                  <a:pPr marL="0" marR="0" lvl="0" indent="0" algn="l" rtl="0">
                    <a:lnSpc>
                      <a:spcPct val="100000"/>
                    </a:lnSpc>
                    <a:spcBef>
                      <a:spcPts val="0"/>
                    </a:spcBef>
                    <a:spcAft>
                      <a:spcPts val="0"/>
                    </a:spcAft>
                    <a:buClr>
                      <a:schemeClr val="dk1"/>
                    </a:buClr>
                    <a:buSzPts val="825"/>
                    <a:buFont typeface="Montserrat"/>
                    <a:buNone/>
                  </a:pPr>
                  <a:endParaRPr sz="825" b="0" i="0" u="none" strike="noStrike" cap="none">
                    <a:solidFill>
                      <a:srgbClr val="000000"/>
                    </a:solidFill>
                    <a:latin typeface="Century Gothic"/>
                    <a:ea typeface="Century Gothic"/>
                    <a:cs typeface="Century Gothic"/>
                    <a:sym typeface="Century Gothic"/>
                  </a:endParaRPr>
                </a:p>
              </p:txBody>
            </p:sp>
            <p:sp>
              <p:nvSpPr>
                <p:cNvPr id="329" name="Google Shape;329;p16"/>
                <p:cNvSpPr txBox="1"/>
                <p:nvPr/>
              </p:nvSpPr>
              <p:spPr>
                <a:xfrm>
                  <a:off x="8846535" y="3721384"/>
                  <a:ext cx="1192242" cy="41036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Examen Blanc</a:t>
                  </a:r>
                  <a:endParaRPr/>
                </a:p>
              </p:txBody>
            </p:sp>
            <p:sp>
              <p:nvSpPr>
                <p:cNvPr id="330" name="Google Shape;330;p16"/>
                <p:cNvSpPr txBox="1"/>
                <p:nvPr/>
              </p:nvSpPr>
              <p:spPr>
                <a:xfrm>
                  <a:off x="10128794" y="3620716"/>
                  <a:ext cx="1192242" cy="41036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Examen pratique</a:t>
                  </a:r>
                  <a:endParaRPr/>
                </a:p>
              </p:txBody>
            </p:sp>
            <p:sp>
              <p:nvSpPr>
                <p:cNvPr id="331" name="Google Shape;331;p16"/>
                <p:cNvSpPr txBox="1"/>
                <p:nvPr/>
              </p:nvSpPr>
              <p:spPr>
                <a:xfrm>
                  <a:off x="7420129" y="3813771"/>
                  <a:ext cx="1557268" cy="841256"/>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Conduite accompagnée</a:t>
                  </a:r>
                  <a:endParaRPr/>
                </a:p>
                <a:p>
                  <a:pPr marL="0" marR="0" lvl="0" indent="0" algn="l" rtl="0">
                    <a:lnSpc>
                      <a:spcPct val="100000"/>
                    </a:lnSpc>
                    <a:spcBef>
                      <a:spcPts val="0"/>
                    </a:spcBef>
                    <a:spcAft>
                      <a:spcPts val="0"/>
                    </a:spcAft>
                    <a:buClr>
                      <a:schemeClr val="dk1"/>
                    </a:buClr>
                    <a:buSzPts val="700"/>
                    <a:buFont typeface="Montserrat"/>
                    <a:buNone/>
                  </a:pPr>
                  <a:endParaRPr sz="700" b="0" i="0" u="none" strike="noStrike" cap="none">
                    <a:solidFill>
                      <a:srgbClr val="000000"/>
                    </a:solidFill>
                    <a:latin typeface="Century Gothic"/>
                    <a:ea typeface="Century Gothic"/>
                    <a:cs typeface="Century Gothic"/>
                    <a:sym typeface="Century Gothic"/>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Conduite supervisée</a:t>
                  </a:r>
                  <a:endParaRPr/>
                </a:p>
              </p:txBody>
            </p:sp>
            <p:sp>
              <p:nvSpPr>
                <p:cNvPr id="332" name="Google Shape;332;p16"/>
                <p:cNvSpPr/>
                <p:nvPr/>
              </p:nvSpPr>
              <p:spPr>
                <a:xfrm>
                  <a:off x="715992" y="222112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1</a:t>
                  </a:r>
                  <a:endParaRPr/>
                </a:p>
              </p:txBody>
            </p:sp>
            <p:sp>
              <p:nvSpPr>
                <p:cNvPr id="333" name="Google Shape;333;p16"/>
                <p:cNvSpPr/>
                <p:nvPr/>
              </p:nvSpPr>
              <p:spPr>
                <a:xfrm>
                  <a:off x="2054453" y="2238519"/>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2</a:t>
                  </a:r>
                  <a:endParaRPr/>
                </a:p>
              </p:txBody>
            </p:sp>
            <p:sp>
              <p:nvSpPr>
                <p:cNvPr id="334" name="Google Shape;334;p16"/>
                <p:cNvSpPr/>
                <p:nvPr/>
              </p:nvSpPr>
              <p:spPr>
                <a:xfrm>
                  <a:off x="3444959" y="222320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3</a:t>
                  </a:r>
                  <a:endParaRPr/>
                </a:p>
              </p:txBody>
            </p:sp>
            <p:sp>
              <p:nvSpPr>
                <p:cNvPr id="335" name="Google Shape;335;p16"/>
                <p:cNvSpPr/>
                <p:nvPr/>
              </p:nvSpPr>
              <p:spPr>
                <a:xfrm>
                  <a:off x="4835465" y="2233092"/>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4</a:t>
                  </a:r>
                  <a:endParaRPr/>
                </a:p>
              </p:txBody>
            </p:sp>
            <p:sp>
              <p:nvSpPr>
                <p:cNvPr id="336" name="Google Shape;336;p16"/>
                <p:cNvSpPr/>
                <p:nvPr/>
              </p:nvSpPr>
              <p:spPr>
                <a:xfrm>
                  <a:off x="6225971" y="222112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5</a:t>
                  </a:r>
                  <a:endParaRPr/>
                </a:p>
              </p:txBody>
            </p:sp>
            <p:sp>
              <p:nvSpPr>
                <p:cNvPr id="337" name="Google Shape;337;p16"/>
                <p:cNvSpPr/>
                <p:nvPr/>
              </p:nvSpPr>
              <p:spPr>
                <a:xfrm>
                  <a:off x="7616477" y="2242926"/>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6</a:t>
                  </a:r>
                  <a:endParaRPr/>
                </a:p>
              </p:txBody>
            </p:sp>
            <p:sp>
              <p:nvSpPr>
                <p:cNvPr id="338" name="Google Shape;338;p16"/>
                <p:cNvSpPr/>
                <p:nvPr/>
              </p:nvSpPr>
              <p:spPr>
                <a:xfrm>
                  <a:off x="9006983" y="224458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7</a:t>
                  </a:r>
                  <a:endParaRPr/>
                </a:p>
              </p:txBody>
            </p:sp>
            <p:sp>
              <p:nvSpPr>
                <p:cNvPr id="339" name="Google Shape;339;p16"/>
                <p:cNvSpPr/>
                <p:nvPr/>
              </p:nvSpPr>
              <p:spPr>
                <a:xfrm>
                  <a:off x="10397489" y="2215099"/>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8</a:t>
                  </a:r>
                  <a:endParaRPr/>
                </a:p>
              </p:txBody>
            </p:sp>
            <p:pic>
              <p:nvPicPr>
                <p:cNvPr id="340" name="Google Shape;340;p16"/>
                <p:cNvPicPr preferRelativeResize="0"/>
                <p:nvPr/>
              </p:nvPicPr>
              <p:blipFill rotWithShape="1">
                <a:blip r:embed="rId6">
                  <a:alphaModFix/>
                </a:blip>
                <a:srcRect/>
                <a:stretch/>
              </p:blipFill>
              <p:spPr>
                <a:xfrm>
                  <a:off x="7462269" y="2771942"/>
                  <a:ext cx="650160" cy="648000"/>
                </a:xfrm>
                <a:prstGeom prst="rect">
                  <a:avLst/>
                </a:prstGeom>
                <a:noFill/>
                <a:ln>
                  <a:noFill/>
                </a:ln>
              </p:spPr>
            </p:pic>
            <p:pic>
              <p:nvPicPr>
                <p:cNvPr id="341" name="Google Shape;341;p16"/>
                <p:cNvPicPr preferRelativeResize="0"/>
                <p:nvPr/>
              </p:nvPicPr>
              <p:blipFill rotWithShape="1">
                <a:blip r:embed="rId7">
                  <a:alphaModFix/>
                </a:blip>
                <a:srcRect/>
                <a:stretch/>
              </p:blipFill>
              <p:spPr>
                <a:xfrm>
                  <a:off x="6080368" y="2733480"/>
                  <a:ext cx="650160" cy="648000"/>
                </a:xfrm>
                <a:prstGeom prst="rect">
                  <a:avLst/>
                </a:prstGeom>
                <a:noFill/>
                <a:ln>
                  <a:noFill/>
                </a:ln>
              </p:spPr>
            </p:pic>
          </p:grpSp>
          <p:grpSp>
            <p:nvGrpSpPr>
              <p:cNvPr id="342" name="Google Shape;342;p16"/>
              <p:cNvGrpSpPr/>
              <p:nvPr/>
            </p:nvGrpSpPr>
            <p:grpSpPr>
              <a:xfrm>
                <a:off x="4824820" y="3202506"/>
                <a:ext cx="6255916" cy="958062"/>
                <a:chOff x="4824820" y="3202506"/>
                <a:chExt cx="6255916" cy="958062"/>
              </a:xfrm>
            </p:grpSpPr>
            <p:pic>
              <p:nvPicPr>
                <p:cNvPr id="343" name="Google Shape;343;p16"/>
                <p:cNvPicPr preferRelativeResize="0"/>
                <p:nvPr/>
              </p:nvPicPr>
              <p:blipFill rotWithShape="1">
                <a:blip r:embed="rId8">
                  <a:alphaModFix/>
                </a:blip>
                <a:srcRect/>
                <a:stretch/>
              </p:blipFill>
              <p:spPr>
                <a:xfrm>
                  <a:off x="7846923" y="3512568"/>
                  <a:ext cx="650160" cy="648000"/>
                </a:xfrm>
                <a:prstGeom prst="rect">
                  <a:avLst/>
                </a:prstGeom>
                <a:noFill/>
                <a:ln>
                  <a:noFill/>
                </a:ln>
              </p:spPr>
            </p:pic>
            <p:pic>
              <p:nvPicPr>
                <p:cNvPr id="344" name="Google Shape;344;p16"/>
                <p:cNvPicPr preferRelativeResize="0"/>
                <p:nvPr/>
              </p:nvPicPr>
              <p:blipFill rotWithShape="1">
                <a:blip r:embed="rId9">
                  <a:alphaModFix/>
                </a:blip>
                <a:srcRect/>
                <a:stretch/>
              </p:blipFill>
              <p:spPr>
                <a:xfrm>
                  <a:off x="10304451" y="3202506"/>
                  <a:ext cx="776285" cy="773706"/>
                </a:xfrm>
                <a:prstGeom prst="rect">
                  <a:avLst/>
                </a:prstGeom>
                <a:noFill/>
                <a:ln>
                  <a:noFill/>
                </a:ln>
              </p:spPr>
            </p:pic>
            <p:pic>
              <p:nvPicPr>
                <p:cNvPr id="345" name="Google Shape;345;p16"/>
                <p:cNvPicPr preferRelativeResize="0"/>
                <p:nvPr/>
              </p:nvPicPr>
              <p:blipFill rotWithShape="1">
                <a:blip r:embed="rId10">
                  <a:alphaModFix/>
                </a:blip>
                <a:srcRect/>
                <a:stretch/>
              </p:blipFill>
              <p:spPr>
                <a:xfrm>
                  <a:off x="8962584" y="3224880"/>
                  <a:ext cx="773707" cy="773706"/>
                </a:xfrm>
                <a:prstGeom prst="rect">
                  <a:avLst/>
                </a:prstGeom>
                <a:noFill/>
                <a:ln>
                  <a:noFill/>
                </a:ln>
              </p:spPr>
            </p:pic>
            <p:pic>
              <p:nvPicPr>
                <p:cNvPr id="346" name="Google Shape;346;p16"/>
                <p:cNvPicPr preferRelativeResize="0"/>
                <p:nvPr/>
              </p:nvPicPr>
              <p:blipFill rotWithShape="1">
                <a:blip r:embed="rId11">
                  <a:alphaModFix/>
                </a:blip>
                <a:srcRect/>
                <a:stretch/>
              </p:blipFill>
              <p:spPr>
                <a:xfrm>
                  <a:off x="4824820" y="3225233"/>
                  <a:ext cx="726821" cy="726822"/>
                </a:xfrm>
                <a:prstGeom prst="rect">
                  <a:avLst/>
                </a:prstGeom>
                <a:noFill/>
                <a:ln>
                  <a:noFill/>
                </a:ln>
              </p:spPr>
            </p:pic>
          </p:grpSp>
        </p:grpSp>
        <p:pic>
          <p:nvPicPr>
            <p:cNvPr id="347" name="Google Shape;347;p16"/>
            <p:cNvPicPr preferRelativeResize="0"/>
            <p:nvPr/>
          </p:nvPicPr>
          <p:blipFill rotWithShape="1">
            <a:blip r:embed="rId12">
              <a:alphaModFix/>
            </a:blip>
            <a:srcRect/>
            <a:stretch/>
          </p:blipFill>
          <p:spPr>
            <a:xfrm>
              <a:off x="6434121" y="3356276"/>
              <a:ext cx="650160" cy="648000"/>
            </a:xfrm>
            <a:prstGeom prst="rect">
              <a:avLst/>
            </a:prstGeom>
            <a:noFill/>
            <a:ln>
              <a:noFill/>
            </a:ln>
          </p:spPr>
        </p:pic>
      </p:grpSp>
      <p:sp>
        <p:nvSpPr>
          <p:cNvPr id="348" name="Google Shape;348;p16"/>
          <p:cNvSpPr txBox="1"/>
          <p:nvPr/>
        </p:nvSpPr>
        <p:spPr>
          <a:xfrm>
            <a:off x="5347904" y="744106"/>
            <a:ext cx="3423456" cy="738664"/>
          </a:xfrm>
          <a:prstGeom prst="rect">
            <a:avLst/>
          </a:prstGeom>
          <a:solidFill>
            <a:srgbClr val="F5F4EE"/>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Century Gothic"/>
              <a:buNone/>
            </a:pPr>
            <a:r>
              <a:rPr lang="fr-FR" sz="900" b="1" i="0" u="sng" strike="noStrike" cap="none">
                <a:solidFill>
                  <a:srgbClr val="000000"/>
                </a:solidFill>
                <a:latin typeface="Century Gothic"/>
                <a:ea typeface="Century Gothic"/>
                <a:cs typeface="Century Gothic"/>
                <a:sym typeface="Century Gothic"/>
              </a:rPr>
              <a:t>RENSEIGNEMENTS PERSONNELS DE L’ÉLÈVE</a:t>
            </a:r>
            <a:br>
              <a:rPr lang="fr-FR" sz="825" b="1" i="0" u="sng" strike="noStrike" cap="none">
                <a:solidFill>
                  <a:srgbClr val="000000"/>
                </a:solidFill>
                <a:latin typeface="Century Gothic"/>
                <a:ea typeface="Century Gothic"/>
                <a:cs typeface="Century Gothic"/>
                <a:sym typeface="Century Gothic"/>
              </a:rPr>
            </a:br>
            <a:endParaRPr sz="825"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25"/>
              <a:buFont typeface="Century Gothic"/>
              <a:buNone/>
            </a:pPr>
            <a:r>
              <a:rPr lang="fr-FR" sz="825" b="0" i="0" u="none" strike="noStrike" cap="none">
                <a:solidFill>
                  <a:srgbClr val="000000"/>
                </a:solidFill>
                <a:latin typeface="Century Gothic"/>
                <a:ea typeface="Century Gothic"/>
                <a:cs typeface="Century Gothic"/>
                <a:sym typeface="Century Gothic"/>
              </a:rPr>
              <a:t>Nom : ……………………..…………………………..……………………..</a:t>
            </a:r>
            <a:br>
              <a:rPr lang="fr-FR" sz="825" b="0" i="0" u="none" strike="noStrike" cap="none">
                <a:solidFill>
                  <a:srgbClr val="000000"/>
                </a:solidFill>
                <a:latin typeface="Century Gothic"/>
                <a:ea typeface="Century Gothic"/>
                <a:cs typeface="Century Gothic"/>
                <a:sym typeface="Century Gothic"/>
              </a:rPr>
            </a:br>
            <a:r>
              <a:rPr lang="fr-FR" sz="825" b="0" i="0" u="none" strike="noStrike" cap="none">
                <a:solidFill>
                  <a:srgbClr val="000000"/>
                </a:solidFill>
                <a:latin typeface="Century Gothic"/>
                <a:ea typeface="Century Gothic"/>
                <a:cs typeface="Century Gothic"/>
                <a:sym typeface="Century Gothic"/>
              </a:rPr>
              <a:t>Prénom : ……………………...………………………….………………….</a:t>
            </a:r>
            <a:endParaRPr/>
          </a:p>
          <a:p>
            <a:pPr marL="0" marR="0" lvl="0" indent="0" algn="l" rtl="0">
              <a:lnSpc>
                <a:spcPct val="100000"/>
              </a:lnSpc>
              <a:spcBef>
                <a:spcPts val="0"/>
              </a:spcBef>
              <a:spcAft>
                <a:spcPts val="0"/>
              </a:spcAft>
              <a:buClr>
                <a:srgbClr val="000000"/>
              </a:buClr>
              <a:buSzPts val="825"/>
              <a:buFont typeface="Century Gothic"/>
              <a:buNone/>
            </a:pPr>
            <a:r>
              <a:rPr lang="fr-FR" sz="825" b="0" i="0" u="none" strike="noStrike" cap="none">
                <a:solidFill>
                  <a:srgbClr val="000000"/>
                </a:solidFill>
                <a:latin typeface="Century Gothic"/>
                <a:ea typeface="Century Gothic"/>
                <a:cs typeface="Century Gothic"/>
                <a:sym typeface="Century Gothic"/>
              </a:rPr>
              <a:t>Type de permis …………………………….............................................</a:t>
            </a:r>
            <a:endParaRPr/>
          </a:p>
        </p:txBody>
      </p:sp>
      <p:sp>
        <p:nvSpPr>
          <p:cNvPr id="349" name="Google Shape;349;p16"/>
          <p:cNvSpPr/>
          <p:nvPr/>
        </p:nvSpPr>
        <p:spPr>
          <a:xfrm>
            <a:off x="6573561" y="3855982"/>
            <a:ext cx="2109025" cy="307777"/>
          </a:xfrm>
          <a:prstGeom prst="flowChartProcess">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entury Gothic"/>
              <a:buNone/>
            </a:pPr>
            <a:r>
              <a:rPr lang="fr-FR" sz="1100" b="1" i="0" u="none" strike="noStrike" cap="none">
                <a:solidFill>
                  <a:srgbClr val="FFFFFF"/>
                </a:solidFill>
                <a:latin typeface="Century Gothic"/>
                <a:ea typeface="Century Gothic"/>
                <a:cs typeface="Century Gothic"/>
                <a:sym typeface="Century Gothic"/>
              </a:rPr>
              <a:t>COURS RECOMMANDES</a:t>
            </a:r>
            <a:endParaRPr/>
          </a:p>
        </p:txBody>
      </p:sp>
      <p:sp>
        <p:nvSpPr>
          <p:cNvPr id="350" name="Google Shape;350;p16"/>
          <p:cNvSpPr txBox="1"/>
          <p:nvPr/>
        </p:nvSpPr>
        <p:spPr>
          <a:xfrm>
            <a:off x="6503865" y="4854653"/>
            <a:ext cx="2109025" cy="132343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signalisation</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comportements dans les tunnels</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visibilité</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prise de conscience des risques</a:t>
            </a:r>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 respect des autres usagers – Le partage de l’espace public</a:t>
            </a:r>
            <a:endParaRPr/>
          </a:p>
          <a:p>
            <a:pPr marL="128588" marR="0" lvl="0" indent="-128588" algn="l" rtl="0">
              <a:spcBef>
                <a:spcPts val="0"/>
              </a:spcBef>
              <a:spcAft>
                <a:spcPts val="0"/>
              </a:spcAft>
              <a:buClr>
                <a:srgbClr val="000000"/>
              </a:buClr>
              <a:buSzPts val="800"/>
              <a:buFont typeface="Noto Sans Symbols"/>
              <a:buChar char="❑"/>
            </a:pPr>
            <a:r>
              <a:rPr lang="fr-FR" sz="800">
                <a:solidFill>
                  <a:srgbClr val="000000"/>
                </a:solidFill>
                <a:latin typeface="Century Gothic"/>
                <a:ea typeface="Century Gothic"/>
                <a:cs typeface="Century Gothic"/>
                <a:sym typeface="Century Gothic"/>
              </a:rPr>
              <a:t>Vitesse</a:t>
            </a:r>
            <a:endParaRPr/>
          </a:p>
          <a:p>
            <a:pPr marL="128588" marR="0" lvl="0" indent="-128588" algn="l" rtl="0">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Distracteurs</a:t>
            </a:r>
            <a:endParaRPr/>
          </a:p>
          <a:p>
            <a:pPr marL="128588" marR="0" lvl="0" indent="-128588" algn="l" rtl="0">
              <a:spcBef>
                <a:spcPts val="0"/>
              </a:spcBef>
              <a:spcAft>
                <a:spcPts val="0"/>
              </a:spcAft>
              <a:buClr>
                <a:srgbClr val="000000"/>
              </a:buClr>
              <a:buSzPts val="800"/>
              <a:buFont typeface="Noto Sans Symbols"/>
              <a:buChar char="❑"/>
            </a:pPr>
            <a:r>
              <a:rPr lang="fr-FR" sz="800" b="1">
                <a:solidFill>
                  <a:srgbClr val="000000"/>
                </a:solidFill>
                <a:latin typeface="Century Gothic"/>
                <a:ea typeface="Century Gothic"/>
                <a:cs typeface="Century Gothic"/>
                <a:sym typeface="Century Gothic"/>
              </a:rPr>
              <a:t>Spécificité du groupe lourd</a:t>
            </a:r>
            <a:endParaRPr/>
          </a:p>
          <a:p>
            <a:pPr marL="128588" marR="0" lvl="0" indent="-128588" algn="l" rtl="0">
              <a:spcBef>
                <a:spcPts val="0"/>
              </a:spcBef>
              <a:spcAft>
                <a:spcPts val="0"/>
              </a:spcAft>
              <a:buClr>
                <a:srgbClr val="000000"/>
              </a:buClr>
              <a:buSzPts val="800"/>
              <a:buFont typeface="Noto Sans Symbols"/>
              <a:buChar char="❑"/>
            </a:pPr>
            <a:r>
              <a:rPr lang="fr-FR" sz="800" b="1" i="0" u="none" strike="noStrike" cap="none">
                <a:solidFill>
                  <a:srgbClr val="000000"/>
                </a:solidFill>
                <a:latin typeface="Century Gothic"/>
                <a:ea typeface="Century Gothic"/>
                <a:cs typeface="Century Gothic"/>
                <a:sym typeface="Century Gothic"/>
              </a:rPr>
              <a:t>Spécificité du 2 roues</a:t>
            </a:r>
            <a:endParaRPr/>
          </a:p>
        </p:txBody>
      </p:sp>
      <p:sp>
        <p:nvSpPr>
          <p:cNvPr id="351" name="Google Shape;351;p16"/>
          <p:cNvSpPr/>
          <p:nvPr/>
        </p:nvSpPr>
        <p:spPr>
          <a:xfrm>
            <a:off x="410480" y="4154892"/>
            <a:ext cx="3293165" cy="2015936"/>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Montserrat"/>
              <a:buNone/>
            </a:pPr>
            <a:endParaRPr sz="800" b="0" i="0" u="none" strike="noStrike" cap="none">
              <a:solidFill>
                <a:srgbClr val="3D3E44"/>
              </a:solidFill>
              <a:latin typeface="Century Gothic"/>
              <a:ea typeface="Century Gothic"/>
              <a:cs typeface="Century Gothic"/>
              <a:sym typeface="Century Gothic"/>
            </a:endParaRPr>
          </a:p>
        </p:txBody>
      </p:sp>
      <p:sp>
        <p:nvSpPr>
          <p:cNvPr id="352" name="Google Shape;352;p16"/>
          <p:cNvSpPr txBox="1"/>
          <p:nvPr/>
        </p:nvSpPr>
        <p:spPr>
          <a:xfrm>
            <a:off x="2233581" y="4633497"/>
            <a:ext cx="149324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E44"/>
              </a:buClr>
              <a:buSzPts val="800"/>
              <a:buFont typeface="Century Gothic"/>
              <a:buNone/>
            </a:pPr>
            <a:r>
              <a:rPr lang="fr-FR" sz="800" b="0" i="0" u="none" strike="noStrike" cap="none">
                <a:solidFill>
                  <a:srgbClr val="3D3E44"/>
                </a:solidFill>
                <a:latin typeface="Century Gothic"/>
                <a:ea typeface="Century Gothic"/>
                <a:cs typeface="Century Gothic"/>
                <a:sym typeface="Century Gothic"/>
              </a:rPr>
              <a:t>Pendant la phase pratique, vous serez amené(e) à </a:t>
            </a:r>
            <a:r>
              <a:rPr lang="fr-FR" sz="800" b="1" i="0" u="none" strike="noStrike" cap="none">
                <a:solidFill>
                  <a:srgbClr val="3D3E44"/>
                </a:solidFill>
                <a:latin typeface="Century Gothic"/>
                <a:ea typeface="Century Gothic"/>
                <a:cs typeface="Century Gothic"/>
                <a:sym typeface="Century Gothic"/>
              </a:rPr>
              <a:t>circuler</a:t>
            </a:r>
            <a:r>
              <a:rPr lang="fr-FR" sz="800" b="0" i="0" u="none" strike="noStrike" cap="none">
                <a:solidFill>
                  <a:srgbClr val="3D3E44"/>
                </a:solidFill>
                <a:latin typeface="Century Gothic"/>
                <a:ea typeface="Century Gothic"/>
                <a:cs typeface="Century Gothic"/>
                <a:sym typeface="Century Gothic"/>
              </a:rPr>
              <a:t> :</a:t>
            </a:r>
            <a:endParaRPr/>
          </a:p>
          <a:p>
            <a:pPr marL="0" marR="0" lvl="0" indent="0" algn="l" rtl="0">
              <a:lnSpc>
                <a:spcPct val="100000"/>
              </a:lnSpc>
              <a:spcBef>
                <a:spcPts val="0"/>
              </a:spcBef>
              <a:spcAft>
                <a:spcPts val="0"/>
              </a:spcAft>
              <a:buClr>
                <a:schemeClr val="dk1"/>
              </a:buClr>
              <a:buSzPts val="800"/>
              <a:buFont typeface="Montserrat"/>
              <a:buNone/>
            </a:pPr>
            <a:endParaRPr sz="800" b="0" i="0" u="none" strike="noStrike" cap="none">
              <a:solidFill>
                <a:srgbClr val="3D3E4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D3E44"/>
              </a:buClr>
              <a:buSzPts val="800"/>
              <a:buFont typeface="Century Gothic"/>
              <a:buNone/>
            </a:pPr>
            <a:r>
              <a:rPr lang="fr-FR" sz="800" b="1" i="0" u="none" strike="noStrike" cap="none">
                <a:solidFill>
                  <a:srgbClr val="3D3E44"/>
                </a:solidFill>
                <a:latin typeface="Century Gothic"/>
                <a:ea typeface="Century Gothic"/>
                <a:cs typeface="Century Gothic"/>
                <a:sym typeface="Century Gothic"/>
              </a:rPr>
              <a:t>- en ville</a:t>
            </a:r>
            <a:endParaRPr/>
          </a:p>
          <a:p>
            <a:pPr marL="0" marR="0" lvl="0" indent="0" algn="l" rtl="0">
              <a:lnSpc>
                <a:spcPct val="100000"/>
              </a:lnSpc>
              <a:spcBef>
                <a:spcPts val="0"/>
              </a:spcBef>
              <a:spcAft>
                <a:spcPts val="0"/>
              </a:spcAft>
              <a:buClr>
                <a:srgbClr val="3D3E44"/>
              </a:buClr>
              <a:buSzPts val="800"/>
              <a:buFont typeface="Century Gothic"/>
              <a:buNone/>
            </a:pPr>
            <a:r>
              <a:rPr lang="fr-FR" sz="800" b="1" i="0" u="none" strike="noStrike" cap="none">
                <a:solidFill>
                  <a:srgbClr val="3D3E44"/>
                </a:solidFill>
                <a:latin typeface="Century Gothic"/>
                <a:ea typeface="Century Gothic"/>
                <a:cs typeface="Century Gothic"/>
                <a:sym typeface="Century Gothic"/>
              </a:rPr>
              <a:t>- en rase campagne</a:t>
            </a:r>
            <a:endParaRPr/>
          </a:p>
          <a:p>
            <a:pPr marL="0" marR="0" lvl="0" indent="0" algn="l" rtl="0">
              <a:lnSpc>
                <a:spcPct val="100000"/>
              </a:lnSpc>
              <a:spcBef>
                <a:spcPts val="0"/>
              </a:spcBef>
              <a:spcAft>
                <a:spcPts val="0"/>
              </a:spcAft>
              <a:buClr>
                <a:srgbClr val="3D3E44"/>
              </a:buClr>
              <a:buSzPts val="800"/>
              <a:buFont typeface="Century Gothic"/>
              <a:buNone/>
            </a:pPr>
            <a:r>
              <a:rPr lang="fr-FR" sz="800" b="1" i="0" u="none" strike="noStrike" cap="none">
                <a:solidFill>
                  <a:srgbClr val="3D3E44"/>
                </a:solidFill>
                <a:latin typeface="Century Gothic"/>
                <a:ea typeface="Century Gothic"/>
                <a:cs typeface="Century Gothic"/>
                <a:sym typeface="Century Gothic"/>
              </a:rPr>
              <a:t>- sur autoroute</a:t>
            </a:r>
            <a:endParaRPr/>
          </a:p>
          <a:p>
            <a:pPr marL="88900" marR="0" lvl="0" indent="-88900" algn="l" rtl="0">
              <a:spcBef>
                <a:spcPts val="0"/>
              </a:spcBef>
              <a:spcAft>
                <a:spcPts val="0"/>
              </a:spcAft>
              <a:buClr>
                <a:srgbClr val="3D3E44"/>
              </a:buClr>
              <a:buSzPts val="800"/>
              <a:buFont typeface="Century Gothic"/>
              <a:buChar char="-"/>
            </a:pPr>
            <a:r>
              <a:rPr lang="fr-FR" sz="800" b="1">
                <a:solidFill>
                  <a:srgbClr val="3D3E44"/>
                </a:solidFill>
                <a:latin typeface="Century Gothic"/>
                <a:ea typeface="Century Gothic"/>
                <a:cs typeface="Century Gothic"/>
                <a:sym typeface="Century Gothic"/>
              </a:rPr>
              <a:t>par temps dégradé le cas échéant  (pluie, brouillard, neige...) </a:t>
            </a:r>
            <a:endParaRPr/>
          </a:p>
          <a:p>
            <a:pPr marL="88900" marR="0" lvl="0" indent="-88900" algn="l" rtl="0">
              <a:spcBef>
                <a:spcPts val="0"/>
              </a:spcBef>
              <a:spcAft>
                <a:spcPts val="0"/>
              </a:spcAft>
              <a:buClr>
                <a:srgbClr val="3D3E44"/>
              </a:buClr>
              <a:buSzPts val="800"/>
              <a:buFont typeface="Century Gothic"/>
              <a:buChar char="-"/>
            </a:pPr>
            <a:r>
              <a:rPr lang="fr-FR" sz="800" b="1" i="0" u="none" strike="noStrike" cap="none">
                <a:solidFill>
                  <a:srgbClr val="3D3E44"/>
                </a:solidFill>
                <a:latin typeface="Century Gothic"/>
                <a:ea typeface="Century Gothic"/>
                <a:cs typeface="Century Gothic"/>
                <a:sym typeface="Century Gothic"/>
              </a:rPr>
              <a:t>de nuit</a:t>
            </a:r>
            <a:endParaRPr/>
          </a:p>
        </p:txBody>
      </p:sp>
      <p:sp>
        <p:nvSpPr>
          <p:cNvPr id="353" name="Google Shape;353;p16"/>
          <p:cNvSpPr/>
          <p:nvPr/>
        </p:nvSpPr>
        <p:spPr>
          <a:xfrm>
            <a:off x="417504" y="4162413"/>
            <a:ext cx="3279600" cy="284701"/>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354" name="Google Shape;354;p16"/>
          <p:cNvSpPr txBox="1"/>
          <p:nvPr/>
        </p:nvSpPr>
        <p:spPr>
          <a:xfrm>
            <a:off x="532317" y="4204103"/>
            <a:ext cx="16355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entury Gothic"/>
              <a:buNone/>
            </a:pPr>
            <a:r>
              <a:rPr lang="fr-FR" sz="900" b="1" i="0" u="none" strike="noStrike" cap="none">
                <a:solidFill>
                  <a:srgbClr val="FFFFFF"/>
                </a:solidFill>
                <a:latin typeface="Century Gothic"/>
                <a:ea typeface="Century Gothic"/>
                <a:cs typeface="Century Gothic"/>
                <a:sym typeface="Century Gothic"/>
              </a:rPr>
              <a:t>PARCOURS THÉORIQUE</a:t>
            </a:r>
            <a:endParaRPr sz="2000" b="0" i="0" u="none" strike="noStrike" cap="none">
              <a:solidFill>
                <a:srgbClr val="FFFFFF"/>
              </a:solidFill>
              <a:latin typeface="Century Gothic"/>
              <a:ea typeface="Century Gothic"/>
              <a:cs typeface="Century Gothic"/>
              <a:sym typeface="Century Gothic"/>
            </a:endParaRPr>
          </a:p>
        </p:txBody>
      </p:sp>
      <p:sp>
        <p:nvSpPr>
          <p:cNvPr id="355" name="Google Shape;355;p16"/>
          <p:cNvSpPr txBox="1"/>
          <p:nvPr/>
        </p:nvSpPr>
        <p:spPr>
          <a:xfrm>
            <a:off x="2226809" y="4206262"/>
            <a:ext cx="1542634"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entury Gothic"/>
              <a:buNone/>
            </a:pPr>
            <a:r>
              <a:rPr lang="fr-FR" sz="900" b="1" i="0" u="none" strike="noStrike" cap="none">
                <a:solidFill>
                  <a:srgbClr val="FFFFFF"/>
                </a:solidFill>
                <a:latin typeface="Century Gothic"/>
                <a:ea typeface="Century Gothic"/>
                <a:cs typeface="Century Gothic"/>
                <a:sym typeface="Century Gothic"/>
              </a:rPr>
              <a:t>PARCOURS PRATIQUE</a:t>
            </a:r>
            <a:endParaRPr sz="2000" b="0" i="0" u="none" strike="noStrike" cap="none">
              <a:solidFill>
                <a:srgbClr val="FFFFFF"/>
              </a:solidFill>
              <a:latin typeface="Century Gothic"/>
              <a:ea typeface="Century Gothic"/>
              <a:cs typeface="Century Gothic"/>
              <a:sym typeface="Century Gothic"/>
            </a:endParaRPr>
          </a:p>
        </p:txBody>
      </p:sp>
      <p:cxnSp>
        <p:nvCxnSpPr>
          <p:cNvPr id="356" name="Google Shape;356;p16"/>
          <p:cNvCxnSpPr/>
          <p:nvPr/>
        </p:nvCxnSpPr>
        <p:spPr>
          <a:xfrm>
            <a:off x="2103414" y="4169852"/>
            <a:ext cx="3899" cy="2001600"/>
          </a:xfrm>
          <a:prstGeom prst="straightConnector1">
            <a:avLst/>
          </a:prstGeom>
          <a:noFill/>
          <a:ln w="12700" cap="flat" cmpd="sng">
            <a:solidFill>
              <a:schemeClr val="dk1"/>
            </a:solidFill>
            <a:prstDash val="solid"/>
            <a:miter lim="800000"/>
            <a:headEnd type="none" w="sm" len="sm"/>
            <a:tailEnd type="none" w="sm" len="sm"/>
          </a:ln>
        </p:spPr>
      </p:cxnSp>
      <p:sp>
        <p:nvSpPr>
          <p:cNvPr id="357" name="Google Shape;357;p16"/>
          <p:cNvSpPr txBox="1"/>
          <p:nvPr/>
        </p:nvSpPr>
        <p:spPr>
          <a:xfrm>
            <a:off x="6465765" y="6518517"/>
            <a:ext cx="249179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3.1 et 2.2  DU LABEL DE L’ETAT</a:t>
            </a:r>
            <a:endParaRPr/>
          </a:p>
        </p:txBody>
      </p:sp>
      <p:sp>
        <p:nvSpPr>
          <p:cNvPr id="358" name="Google Shape;358;p16"/>
          <p:cNvSpPr txBox="1"/>
          <p:nvPr/>
        </p:nvSpPr>
        <p:spPr>
          <a:xfrm>
            <a:off x="489105" y="4642368"/>
            <a:ext cx="1567957"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800">
                <a:solidFill>
                  <a:srgbClr val="3D3E44"/>
                </a:solidFill>
                <a:latin typeface="Century Gothic"/>
                <a:ea typeface="Century Gothic"/>
                <a:cs typeface="Century Gothic"/>
                <a:sym typeface="Century Gothic"/>
              </a:rPr>
              <a:t>La formation théorique portant sur des </a:t>
            </a:r>
            <a:r>
              <a:rPr lang="fr-FR" sz="800" b="1">
                <a:solidFill>
                  <a:srgbClr val="3D3E44"/>
                </a:solidFill>
                <a:latin typeface="Century Gothic"/>
                <a:ea typeface="Century Gothic"/>
                <a:cs typeface="Century Gothic"/>
                <a:sym typeface="Century Gothic"/>
              </a:rPr>
              <a:t>questions « d’entraînement au code » </a:t>
            </a:r>
            <a:r>
              <a:rPr lang="fr-FR" sz="800">
                <a:solidFill>
                  <a:srgbClr val="3D3E44"/>
                </a:solidFill>
                <a:latin typeface="Century Gothic"/>
                <a:ea typeface="Century Gothic"/>
                <a:cs typeface="Century Gothic"/>
                <a:sym typeface="Century Gothic"/>
              </a:rPr>
              <a:t>peut être suivie à votre rythme, soit : </a:t>
            </a:r>
            <a:br>
              <a:rPr lang="fr-FR" sz="800">
                <a:solidFill>
                  <a:srgbClr val="3D3E44"/>
                </a:solidFill>
                <a:latin typeface="Century Gothic"/>
                <a:ea typeface="Century Gothic"/>
                <a:cs typeface="Century Gothic"/>
                <a:sym typeface="Century Gothic"/>
              </a:rPr>
            </a:br>
            <a:br>
              <a:rPr lang="fr-FR" sz="800">
                <a:solidFill>
                  <a:srgbClr val="3D3E44"/>
                </a:solidFill>
                <a:latin typeface="Century Gothic"/>
                <a:ea typeface="Century Gothic"/>
                <a:cs typeface="Century Gothic"/>
                <a:sym typeface="Century Gothic"/>
              </a:rPr>
            </a:br>
            <a:r>
              <a:rPr lang="fr-FR" sz="800">
                <a:solidFill>
                  <a:srgbClr val="3D3E44"/>
                </a:solidFill>
                <a:latin typeface="Century Gothic"/>
                <a:ea typeface="Century Gothic"/>
                <a:cs typeface="Century Gothic"/>
                <a:sym typeface="Century Gothic"/>
              </a:rPr>
              <a:t>- dans </a:t>
            </a:r>
            <a:r>
              <a:rPr lang="fr-FR" sz="800" b="1">
                <a:solidFill>
                  <a:srgbClr val="3D3E44"/>
                </a:solidFill>
                <a:latin typeface="Century Gothic"/>
                <a:ea typeface="Century Gothic"/>
                <a:cs typeface="Century Gothic"/>
                <a:sym typeface="Century Gothic"/>
              </a:rPr>
              <a:t>l'école de conduite</a:t>
            </a:r>
            <a:r>
              <a:rPr lang="fr-FR" sz="800">
                <a:solidFill>
                  <a:srgbClr val="3D3E44"/>
                </a:solidFill>
                <a:latin typeface="Century Gothic"/>
                <a:ea typeface="Century Gothic"/>
                <a:cs typeface="Century Gothic"/>
                <a:sym typeface="Century Gothic"/>
              </a:rPr>
              <a:t> avec un </a:t>
            </a:r>
            <a:r>
              <a:rPr lang="fr-FR" sz="800" b="1">
                <a:solidFill>
                  <a:srgbClr val="3D3E44"/>
                </a:solidFill>
                <a:latin typeface="Century Gothic"/>
                <a:ea typeface="Century Gothic"/>
                <a:cs typeface="Century Gothic"/>
                <a:sym typeface="Century Gothic"/>
              </a:rPr>
              <a:t>support média </a:t>
            </a:r>
            <a:r>
              <a:rPr lang="fr-FR" sz="800">
                <a:solidFill>
                  <a:srgbClr val="3D3E44"/>
                </a:solidFill>
                <a:latin typeface="Century Gothic"/>
                <a:ea typeface="Century Gothic"/>
                <a:cs typeface="Century Gothic"/>
                <a:sym typeface="Century Gothic"/>
              </a:rPr>
              <a:t>ou avec un</a:t>
            </a:r>
            <a:r>
              <a:rPr lang="fr-FR" sz="800" b="1">
                <a:solidFill>
                  <a:srgbClr val="3D3E44"/>
                </a:solidFill>
                <a:latin typeface="Century Gothic"/>
                <a:ea typeface="Century Gothic"/>
                <a:cs typeface="Century Gothic"/>
                <a:sym typeface="Century Gothic"/>
              </a:rPr>
              <a:t> enseignant</a:t>
            </a:r>
            <a:br>
              <a:rPr lang="fr-FR" sz="800">
                <a:solidFill>
                  <a:srgbClr val="3D3E44"/>
                </a:solidFill>
                <a:latin typeface="Century Gothic"/>
                <a:ea typeface="Century Gothic"/>
                <a:cs typeface="Century Gothic"/>
                <a:sym typeface="Century Gothic"/>
              </a:rPr>
            </a:br>
            <a:r>
              <a:rPr lang="fr-FR" sz="800">
                <a:solidFill>
                  <a:srgbClr val="3D3E44"/>
                </a:solidFill>
                <a:latin typeface="Century Gothic"/>
                <a:ea typeface="Century Gothic"/>
                <a:cs typeface="Century Gothic"/>
                <a:sym typeface="Century Gothic"/>
              </a:rPr>
              <a:t>- via </a:t>
            </a:r>
            <a:r>
              <a:rPr lang="fr-FR" sz="800" b="1">
                <a:solidFill>
                  <a:srgbClr val="3D3E44"/>
                </a:solidFill>
                <a:latin typeface="Century Gothic"/>
                <a:ea typeface="Century Gothic"/>
                <a:cs typeface="Century Gothic"/>
                <a:sym typeface="Century Gothic"/>
              </a:rPr>
              <a:t>Internet</a:t>
            </a:r>
            <a:r>
              <a:rPr lang="fr-FR" sz="800">
                <a:solidFill>
                  <a:srgbClr val="3D3E44"/>
                </a:solidFill>
                <a:latin typeface="Century Gothic"/>
                <a:ea typeface="Century Gothic"/>
                <a:cs typeface="Century Gothic"/>
                <a:sym typeface="Century Gothic"/>
              </a:rPr>
              <a:t> (</a:t>
            </a:r>
            <a:r>
              <a:rPr lang="fr-FR" sz="800" b="1">
                <a:solidFill>
                  <a:srgbClr val="3D3E44"/>
                </a:solidFill>
                <a:latin typeface="Century Gothic"/>
                <a:ea typeface="Century Gothic"/>
                <a:cs typeface="Century Gothic"/>
                <a:sym typeface="Century Gothic"/>
              </a:rPr>
              <a:t>code en ligne CER</a:t>
            </a:r>
            <a:r>
              <a:rPr lang="fr-FR" sz="800">
                <a:solidFill>
                  <a:srgbClr val="3D3E44"/>
                </a:solidFill>
                <a:latin typeface="Century Gothic"/>
                <a:ea typeface="Century Gothic"/>
                <a:cs typeface="Century Gothic"/>
                <a:sym typeface="Century Gothic"/>
              </a:rPr>
              <a:t>)</a:t>
            </a:r>
            <a:endParaRPr sz="1800">
              <a:solidFill>
                <a:schemeClr val="dk1"/>
              </a:solidFill>
              <a:latin typeface="Century Gothic"/>
              <a:ea typeface="Century Gothic"/>
              <a:cs typeface="Century Gothic"/>
              <a:sym typeface="Century Gothic"/>
            </a:endParaRPr>
          </a:p>
        </p:txBody>
      </p:sp>
      <p:sp>
        <p:nvSpPr>
          <p:cNvPr id="359" name="Google Shape;359;p16"/>
          <p:cNvSpPr txBox="1"/>
          <p:nvPr/>
        </p:nvSpPr>
        <p:spPr>
          <a:xfrm>
            <a:off x="3861662" y="4178827"/>
            <a:ext cx="4820923"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b="1">
                <a:solidFill>
                  <a:srgbClr val="000000"/>
                </a:solidFill>
                <a:latin typeface="Century Gothic"/>
                <a:ea typeface="Century Gothic"/>
                <a:cs typeface="Century Gothic"/>
                <a:sym typeface="Century Gothic"/>
              </a:rPr>
              <a:t>Votre présence est fortement recommandée pour les cours collectifs sélectionnés. </a:t>
            </a:r>
            <a:br>
              <a:rPr lang="fr-FR" sz="900" b="1">
                <a:solidFill>
                  <a:srgbClr val="000000"/>
                </a:solidFill>
                <a:latin typeface="Century Gothic"/>
                <a:ea typeface="Century Gothic"/>
                <a:cs typeface="Century Gothic"/>
                <a:sym typeface="Century Gothic"/>
              </a:rPr>
            </a:br>
            <a:r>
              <a:rPr lang="fr-FR" sz="900" b="1">
                <a:solidFill>
                  <a:srgbClr val="000000"/>
                </a:solidFill>
                <a:latin typeface="Century Gothic"/>
                <a:ea typeface="Century Gothic"/>
                <a:cs typeface="Century Gothic"/>
                <a:sym typeface="Century Gothic"/>
              </a:rPr>
              <a:t>Ces cours sont dispensés en présentiel par des enseignants de la conduite et de la sécurité routière titulaire d’une autorisation d’enseigner en cours de validité.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7"/>
          <p:cNvPicPr preferRelativeResize="0"/>
          <p:nvPr/>
        </p:nvPicPr>
        <p:blipFill rotWithShape="1">
          <a:blip r:embed="rId3">
            <a:alphaModFix/>
          </a:blip>
          <a:srcRect/>
          <a:stretch/>
        </p:blipFill>
        <p:spPr>
          <a:xfrm>
            <a:off x="1887522" y="728518"/>
            <a:ext cx="2286181" cy="1525925"/>
          </a:xfrm>
          <a:prstGeom prst="rect">
            <a:avLst/>
          </a:prstGeom>
          <a:noFill/>
          <a:ln>
            <a:noFill/>
          </a:ln>
        </p:spPr>
      </p:pic>
      <p:sp>
        <p:nvSpPr>
          <p:cNvPr id="365" name="Google Shape;365;p17"/>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6" name="Google Shape;366;p17"/>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7" name="Google Shape;367;p17"/>
          <p:cNvSpPr txBox="1"/>
          <p:nvPr/>
        </p:nvSpPr>
        <p:spPr>
          <a:xfrm>
            <a:off x="1868878" y="667515"/>
            <a:ext cx="6728396"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3200" b="1" u="sng">
                <a:solidFill>
                  <a:srgbClr val="D0363B"/>
                </a:solidFill>
                <a:latin typeface="Century Gothic"/>
                <a:ea typeface="Century Gothic"/>
                <a:cs typeface="Century Gothic"/>
                <a:sym typeface="Century Gothic"/>
              </a:rPr>
              <a:t>POURQUOI CHOISIR</a:t>
            </a:r>
            <a:br>
              <a:rPr lang="fr-FR" sz="3200" b="1" u="sng">
                <a:solidFill>
                  <a:schemeClr val="lt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LA CONDUITE</a:t>
            </a:r>
            <a:br>
              <a:rPr lang="fr-FR" sz="3200" u="sng">
                <a:solidFill>
                  <a:schemeClr val="dk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ACCOMPAGNÉE ?</a:t>
            </a:r>
            <a:endParaRPr/>
          </a:p>
        </p:txBody>
      </p:sp>
      <p:sp>
        <p:nvSpPr>
          <p:cNvPr id="368" name="Google Shape;368;p17"/>
          <p:cNvSpPr/>
          <p:nvPr/>
        </p:nvSpPr>
        <p:spPr>
          <a:xfrm>
            <a:off x="706645" y="2442123"/>
            <a:ext cx="4998830" cy="327184"/>
          </a:xfrm>
          <a:prstGeom prst="rect">
            <a:avLst/>
          </a:prstGeom>
          <a:solidFill>
            <a:srgbClr val="D036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chemeClr val="lt1"/>
                </a:solidFill>
                <a:latin typeface="Century Gothic"/>
                <a:ea typeface="Century Gothic"/>
                <a:cs typeface="Century Gothic"/>
                <a:sym typeface="Century Gothic"/>
              </a:rPr>
              <a:t>1/ Se former dans la durée</a:t>
            </a:r>
            <a:endParaRPr/>
          </a:p>
        </p:txBody>
      </p:sp>
      <p:pic>
        <p:nvPicPr>
          <p:cNvPr id="369" name="Google Shape;369;p17"/>
          <p:cNvPicPr preferRelativeResize="0"/>
          <p:nvPr/>
        </p:nvPicPr>
        <p:blipFill rotWithShape="1">
          <a:blip r:embed="rId4">
            <a:alphaModFix/>
          </a:blip>
          <a:srcRect/>
          <a:stretch/>
        </p:blipFill>
        <p:spPr>
          <a:xfrm>
            <a:off x="7695294" y="5347591"/>
            <a:ext cx="834972" cy="834304"/>
          </a:xfrm>
          <a:prstGeom prst="rect">
            <a:avLst/>
          </a:prstGeom>
          <a:noFill/>
          <a:ln>
            <a:noFill/>
          </a:ln>
        </p:spPr>
      </p:pic>
      <p:sp>
        <p:nvSpPr>
          <p:cNvPr id="370" name="Google Shape;370;p17"/>
          <p:cNvSpPr txBox="1"/>
          <p:nvPr/>
        </p:nvSpPr>
        <p:spPr>
          <a:xfrm>
            <a:off x="706645" y="2811379"/>
            <a:ext cx="687897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entury Gothic"/>
                <a:ea typeface="Century Gothic"/>
                <a:cs typeface="Century Gothic"/>
                <a:sym typeface="Century Gothic"/>
              </a:rPr>
              <a:t>Formation accessible </a:t>
            </a:r>
            <a:r>
              <a:rPr lang="fr-FR" sz="1200" b="1">
                <a:solidFill>
                  <a:schemeClr val="dk1"/>
                </a:solidFill>
                <a:latin typeface="Century Gothic"/>
                <a:ea typeface="Century Gothic"/>
                <a:cs typeface="Century Gothic"/>
                <a:sym typeface="Century Gothic"/>
              </a:rPr>
              <a:t>à partir de 15 ans </a:t>
            </a:r>
            <a:r>
              <a:rPr lang="fr-FR" sz="1200">
                <a:solidFill>
                  <a:schemeClr val="dk1"/>
                </a:solidFill>
                <a:latin typeface="Century Gothic"/>
                <a:ea typeface="Century Gothic"/>
                <a:cs typeface="Century Gothic"/>
                <a:sym typeface="Century Gothic"/>
              </a:rPr>
              <a:t>avec un passage d’examen </a:t>
            </a:r>
            <a:r>
              <a:rPr lang="fr-FR" sz="1200" b="1">
                <a:solidFill>
                  <a:schemeClr val="dk1"/>
                </a:solidFill>
                <a:latin typeface="Century Gothic"/>
                <a:ea typeface="Century Gothic"/>
                <a:cs typeface="Century Gothic"/>
                <a:sym typeface="Century Gothic"/>
              </a:rPr>
              <a:t>dès 17 ans !</a:t>
            </a:r>
            <a:endParaRPr sz="1200">
              <a:solidFill>
                <a:schemeClr val="dk1"/>
              </a:solidFill>
              <a:latin typeface="Century Gothic"/>
              <a:ea typeface="Century Gothic"/>
              <a:cs typeface="Century Gothic"/>
              <a:sym typeface="Century Gothic"/>
            </a:endParaRPr>
          </a:p>
        </p:txBody>
      </p:sp>
      <p:sp>
        <p:nvSpPr>
          <p:cNvPr id="371" name="Google Shape;371;p17"/>
          <p:cNvSpPr/>
          <p:nvPr/>
        </p:nvSpPr>
        <p:spPr>
          <a:xfrm>
            <a:off x="713064" y="3373979"/>
            <a:ext cx="3733101" cy="1245645"/>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2" name="Google Shape;372;p17"/>
          <p:cNvSpPr/>
          <p:nvPr/>
        </p:nvSpPr>
        <p:spPr>
          <a:xfrm>
            <a:off x="4555221" y="3372000"/>
            <a:ext cx="3907829" cy="1245645"/>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3" name="Google Shape;373;p17"/>
          <p:cNvSpPr txBox="1"/>
          <p:nvPr/>
        </p:nvSpPr>
        <p:spPr>
          <a:xfrm>
            <a:off x="724650" y="3452739"/>
            <a:ext cx="346063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a:solidFill>
                  <a:schemeClr val="lt1"/>
                </a:solidFill>
                <a:latin typeface="Century Gothic"/>
                <a:ea typeface="Century Gothic"/>
                <a:cs typeface="Century Gothic"/>
                <a:sym typeface="Century Gothic"/>
              </a:rPr>
              <a:t>Une </a:t>
            </a:r>
            <a:r>
              <a:rPr lang="fr-FR" sz="1100" b="1">
                <a:solidFill>
                  <a:schemeClr val="lt1"/>
                </a:solidFill>
                <a:latin typeface="Century Gothic"/>
                <a:ea typeface="Century Gothic"/>
                <a:cs typeface="Century Gothic"/>
                <a:sym typeface="Century Gothic"/>
              </a:rPr>
              <a:t>évaluation</a:t>
            </a:r>
            <a:r>
              <a:rPr lang="fr-FR" sz="1100">
                <a:solidFill>
                  <a:schemeClr val="lt1"/>
                </a:solidFill>
                <a:latin typeface="Century Gothic"/>
                <a:ea typeface="Century Gothic"/>
                <a:cs typeface="Century Gothic"/>
                <a:sym typeface="Century Gothic"/>
              </a:rPr>
              <a:t> préalable</a:t>
            </a:r>
            <a:endParaRPr/>
          </a:p>
          <a:p>
            <a:pPr marL="0" marR="0" lvl="0" indent="0" algn="l" rtl="0">
              <a:spcBef>
                <a:spcPts val="0"/>
              </a:spcBef>
              <a:spcAft>
                <a:spcPts val="0"/>
              </a:spcAft>
              <a:buNone/>
            </a:pPr>
            <a:r>
              <a:rPr lang="fr-FR" sz="1100">
                <a:solidFill>
                  <a:schemeClr val="lt1"/>
                </a:solidFill>
                <a:latin typeface="Century Gothic"/>
                <a:ea typeface="Century Gothic"/>
                <a:cs typeface="Century Gothic"/>
                <a:sym typeface="Century Gothic"/>
              </a:rPr>
              <a:t>Une </a:t>
            </a:r>
            <a:r>
              <a:rPr lang="fr-FR" sz="1100" b="1">
                <a:solidFill>
                  <a:schemeClr val="lt1"/>
                </a:solidFill>
                <a:latin typeface="Century Gothic"/>
                <a:ea typeface="Century Gothic"/>
                <a:cs typeface="Century Gothic"/>
                <a:sym typeface="Century Gothic"/>
              </a:rPr>
              <a:t>formation théorique</a:t>
            </a:r>
            <a:endParaRPr/>
          </a:p>
          <a:p>
            <a:pPr marL="0" marR="0" lvl="0" indent="0" algn="l" rtl="0">
              <a:spcBef>
                <a:spcPts val="0"/>
              </a:spcBef>
              <a:spcAft>
                <a:spcPts val="0"/>
              </a:spcAft>
              <a:buNone/>
            </a:pPr>
            <a:r>
              <a:rPr lang="fr-FR" sz="1100">
                <a:solidFill>
                  <a:schemeClr val="lt1"/>
                </a:solidFill>
                <a:latin typeface="Century Gothic"/>
                <a:ea typeface="Century Gothic"/>
                <a:cs typeface="Century Gothic"/>
                <a:sym typeface="Century Gothic"/>
              </a:rPr>
              <a:t>Un </a:t>
            </a:r>
            <a:r>
              <a:rPr lang="fr-FR" sz="1100" b="1">
                <a:solidFill>
                  <a:schemeClr val="lt1"/>
                </a:solidFill>
                <a:latin typeface="Century Gothic"/>
                <a:ea typeface="Century Gothic"/>
                <a:cs typeface="Century Gothic"/>
                <a:sym typeface="Century Gothic"/>
              </a:rPr>
              <a:t>examen théorique</a:t>
            </a:r>
            <a:br>
              <a:rPr lang="fr-FR" sz="1100">
                <a:solidFill>
                  <a:schemeClr val="lt1"/>
                </a:solidFill>
                <a:latin typeface="Century Gothic"/>
                <a:ea typeface="Century Gothic"/>
                <a:cs typeface="Century Gothic"/>
                <a:sym typeface="Century Gothic"/>
              </a:rPr>
            </a:br>
            <a:r>
              <a:rPr lang="fr-FR" sz="1100">
                <a:solidFill>
                  <a:schemeClr val="lt1"/>
                </a:solidFill>
                <a:latin typeface="Century Gothic"/>
                <a:ea typeface="Century Gothic"/>
                <a:cs typeface="Century Gothic"/>
                <a:sym typeface="Century Gothic"/>
              </a:rPr>
              <a:t>Une </a:t>
            </a:r>
            <a:r>
              <a:rPr lang="fr-FR" sz="1100" b="1">
                <a:solidFill>
                  <a:schemeClr val="lt1"/>
                </a:solidFill>
                <a:latin typeface="Century Gothic"/>
                <a:ea typeface="Century Gothic"/>
                <a:cs typeface="Century Gothic"/>
                <a:sym typeface="Century Gothic"/>
              </a:rPr>
              <a:t>formation pratique </a:t>
            </a:r>
            <a:r>
              <a:rPr lang="fr-FR" sz="1100">
                <a:solidFill>
                  <a:schemeClr val="lt1"/>
                </a:solidFill>
                <a:latin typeface="Century Gothic"/>
                <a:ea typeface="Century Gothic"/>
                <a:cs typeface="Century Gothic"/>
                <a:sym typeface="Century Gothic"/>
              </a:rPr>
              <a:t>(20h de cours minimum)</a:t>
            </a:r>
            <a:endParaRPr/>
          </a:p>
        </p:txBody>
      </p:sp>
      <p:sp>
        <p:nvSpPr>
          <p:cNvPr id="374" name="Google Shape;374;p17"/>
          <p:cNvSpPr/>
          <p:nvPr/>
        </p:nvSpPr>
        <p:spPr>
          <a:xfrm>
            <a:off x="706645" y="3154775"/>
            <a:ext cx="7749986" cy="244091"/>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5" name="Google Shape;375;p17"/>
          <p:cNvSpPr txBox="1"/>
          <p:nvPr/>
        </p:nvSpPr>
        <p:spPr>
          <a:xfrm>
            <a:off x="713064" y="3149718"/>
            <a:ext cx="24185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a:solidFill>
                  <a:schemeClr val="dk1"/>
                </a:solidFill>
                <a:latin typeface="Century Gothic"/>
                <a:ea typeface="Century Gothic"/>
                <a:cs typeface="Century Gothic"/>
                <a:sym typeface="Century Gothic"/>
              </a:rPr>
              <a:t>PHASE 1 : FORMATION INITIALE</a:t>
            </a:r>
            <a:endParaRPr/>
          </a:p>
        </p:txBody>
      </p:sp>
      <p:sp>
        <p:nvSpPr>
          <p:cNvPr id="376" name="Google Shape;376;p17"/>
          <p:cNvSpPr txBox="1"/>
          <p:nvPr/>
        </p:nvSpPr>
        <p:spPr>
          <a:xfrm>
            <a:off x="5494786" y="3139988"/>
            <a:ext cx="303548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a:solidFill>
                  <a:schemeClr val="dk1"/>
                </a:solidFill>
                <a:latin typeface="Century Gothic"/>
                <a:ea typeface="Century Gothic"/>
                <a:cs typeface="Century Gothic"/>
                <a:sym typeface="Century Gothic"/>
              </a:rPr>
              <a:t>PHASE 2 : CONDUITE ACCOMPAGNÉE</a:t>
            </a:r>
            <a:endParaRPr/>
          </a:p>
        </p:txBody>
      </p:sp>
      <p:sp>
        <p:nvSpPr>
          <p:cNvPr id="377" name="Google Shape;377;p17"/>
          <p:cNvSpPr txBox="1"/>
          <p:nvPr/>
        </p:nvSpPr>
        <p:spPr>
          <a:xfrm>
            <a:off x="4555221" y="3468630"/>
            <a:ext cx="3975045"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a:solidFill>
                  <a:schemeClr val="lt1"/>
                </a:solidFill>
                <a:latin typeface="Century Gothic"/>
                <a:ea typeface="Century Gothic"/>
                <a:cs typeface="Century Gothic"/>
                <a:sym typeface="Century Gothic"/>
              </a:rPr>
              <a:t>Un </a:t>
            </a:r>
            <a:r>
              <a:rPr lang="fr-FR" sz="1100" b="1">
                <a:solidFill>
                  <a:schemeClr val="lt1"/>
                </a:solidFill>
                <a:latin typeface="Century Gothic"/>
                <a:ea typeface="Century Gothic"/>
                <a:cs typeface="Century Gothic"/>
                <a:sym typeface="Century Gothic"/>
              </a:rPr>
              <a:t>rendez-vous préalable </a:t>
            </a:r>
            <a:r>
              <a:rPr lang="fr-FR" sz="1100">
                <a:solidFill>
                  <a:schemeClr val="lt1"/>
                </a:solidFill>
                <a:latin typeface="Century Gothic"/>
                <a:ea typeface="Century Gothic"/>
                <a:cs typeface="Century Gothic"/>
                <a:sym typeface="Century Gothic"/>
              </a:rPr>
              <a:t>d’une durée minimum de 2h</a:t>
            </a:r>
            <a:br>
              <a:rPr lang="fr-FR" sz="1100">
                <a:solidFill>
                  <a:schemeClr val="lt1"/>
                </a:solidFill>
                <a:latin typeface="Century Gothic"/>
                <a:ea typeface="Century Gothic"/>
                <a:cs typeface="Century Gothic"/>
                <a:sym typeface="Century Gothic"/>
              </a:rPr>
            </a:br>
            <a:r>
              <a:rPr lang="fr-FR" sz="1100">
                <a:solidFill>
                  <a:schemeClr val="lt1"/>
                </a:solidFill>
                <a:latin typeface="Century Gothic"/>
                <a:ea typeface="Century Gothic"/>
                <a:cs typeface="Century Gothic"/>
                <a:sym typeface="Century Gothic"/>
              </a:rPr>
              <a:t>Une phase de conduite d’un an minimum sur au moins </a:t>
            </a:r>
            <a:r>
              <a:rPr lang="fr-FR" sz="1100" b="1">
                <a:solidFill>
                  <a:schemeClr val="lt1"/>
                </a:solidFill>
                <a:latin typeface="Century Gothic"/>
                <a:ea typeface="Century Gothic"/>
                <a:cs typeface="Century Gothic"/>
                <a:sym typeface="Century Gothic"/>
              </a:rPr>
              <a:t>3000 km</a:t>
            </a:r>
            <a:r>
              <a:rPr lang="fr-FR" sz="1100">
                <a:solidFill>
                  <a:schemeClr val="lt1"/>
                </a:solidFill>
                <a:latin typeface="Century Gothic"/>
                <a:ea typeface="Century Gothic"/>
                <a:cs typeface="Century Gothic"/>
                <a:sym typeface="Century Gothic"/>
              </a:rPr>
              <a:t>, en compagnie d’un ou plusieurs accompagnateurs</a:t>
            </a:r>
            <a:br>
              <a:rPr lang="fr-FR" sz="1100">
                <a:solidFill>
                  <a:schemeClr val="lt1"/>
                </a:solidFill>
                <a:latin typeface="Century Gothic"/>
                <a:ea typeface="Century Gothic"/>
                <a:cs typeface="Century Gothic"/>
                <a:sym typeface="Century Gothic"/>
              </a:rPr>
            </a:br>
            <a:r>
              <a:rPr lang="fr-FR" sz="1100" b="1">
                <a:solidFill>
                  <a:schemeClr val="lt1"/>
                </a:solidFill>
                <a:latin typeface="Century Gothic"/>
                <a:ea typeface="Century Gothic"/>
                <a:cs typeface="Century Gothic"/>
                <a:sym typeface="Century Gothic"/>
              </a:rPr>
              <a:t>Deux rendez-vous pédagogiques </a:t>
            </a:r>
            <a:r>
              <a:rPr lang="fr-FR" sz="1100">
                <a:solidFill>
                  <a:schemeClr val="lt1"/>
                </a:solidFill>
                <a:latin typeface="Century Gothic"/>
                <a:ea typeface="Century Gothic"/>
                <a:cs typeface="Century Gothic"/>
                <a:sym typeface="Century Gothic"/>
              </a:rPr>
              <a:t>de 3h au cours de la phase de conduite</a:t>
            </a:r>
            <a:endParaRPr/>
          </a:p>
        </p:txBody>
      </p:sp>
      <p:sp>
        <p:nvSpPr>
          <p:cNvPr id="378" name="Google Shape;378;p17"/>
          <p:cNvSpPr/>
          <p:nvPr/>
        </p:nvSpPr>
        <p:spPr>
          <a:xfrm>
            <a:off x="706645" y="4948699"/>
            <a:ext cx="4992411" cy="327184"/>
          </a:xfrm>
          <a:prstGeom prst="rect">
            <a:avLst/>
          </a:prstGeom>
          <a:solidFill>
            <a:srgbClr val="D036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chemeClr val="lt1"/>
                </a:solidFill>
                <a:latin typeface="Century Gothic"/>
                <a:ea typeface="Century Gothic"/>
                <a:cs typeface="Century Gothic"/>
                <a:sym typeface="Century Gothic"/>
              </a:rPr>
              <a:t>2/ Augmenter ses chances de réussite</a:t>
            </a:r>
            <a:endParaRPr/>
          </a:p>
        </p:txBody>
      </p:sp>
      <p:sp>
        <p:nvSpPr>
          <p:cNvPr id="379" name="Google Shape;379;p17"/>
          <p:cNvSpPr txBox="1"/>
          <p:nvPr/>
        </p:nvSpPr>
        <p:spPr>
          <a:xfrm>
            <a:off x="706645" y="5347591"/>
            <a:ext cx="68789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b="1">
                <a:solidFill>
                  <a:schemeClr val="dk1"/>
                </a:solidFill>
                <a:latin typeface="Century Gothic"/>
                <a:ea typeface="Century Gothic"/>
                <a:cs typeface="Century Gothic"/>
                <a:sym typeface="Century Gothic"/>
              </a:rPr>
              <a:t>74% de taux de réussite </a:t>
            </a:r>
            <a:r>
              <a:rPr lang="fr-FR" sz="1200">
                <a:solidFill>
                  <a:schemeClr val="dk1"/>
                </a:solidFill>
                <a:latin typeface="Century Gothic"/>
                <a:ea typeface="Century Gothic"/>
                <a:cs typeface="Century Gothic"/>
                <a:sym typeface="Century Gothic"/>
              </a:rPr>
              <a:t>contre 55% pour la filière B traditionnelle</a:t>
            </a:r>
            <a:br>
              <a:rPr lang="fr-FR" sz="1200">
                <a:solidFill>
                  <a:schemeClr val="dk1"/>
                </a:solidFill>
                <a:latin typeface="Century Gothic"/>
                <a:ea typeface="Century Gothic"/>
                <a:cs typeface="Century Gothic"/>
                <a:sym typeface="Century Gothic"/>
              </a:rPr>
            </a:br>
            <a:r>
              <a:rPr lang="fr-FR" sz="1200">
                <a:solidFill>
                  <a:schemeClr val="dk1"/>
                </a:solidFill>
                <a:latin typeface="Century Gothic"/>
                <a:ea typeface="Century Gothic"/>
                <a:cs typeface="Century Gothic"/>
                <a:sym typeface="Century Gothic"/>
              </a:rPr>
              <a:t>La conduite accompagnée garantie une </a:t>
            </a:r>
            <a:r>
              <a:rPr lang="fr-FR" sz="1200" b="1">
                <a:solidFill>
                  <a:schemeClr val="dk1"/>
                </a:solidFill>
                <a:latin typeface="Century Gothic"/>
                <a:ea typeface="Century Gothic"/>
                <a:cs typeface="Century Gothic"/>
                <a:sym typeface="Century Gothic"/>
              </a:rPr>
              <a:t>meilleure sécurité </a:t>
            </a:r>
            <a:endParaRPr/>
          </a:p>
        </p:txBody>
      </p:sp>
      <p:sp>
        <p:nvSpPr>
          <p:cNvPr id="380" name="Google Shape;380;p17"/>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1.7 DU LABEL DE L’ETAT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6" name="Google Shape;386;p18"/>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7" name="Google Shape;387;p18"/>
          <p:cNvSpPr txBox="1"/>
          <p:nvPr/>
        </p:nvSpPr>
        <p:spPr>
          <a:xfrm>
            <a:off x="1950581" y="675896"/>
            <a:ext cx="6728396"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3200" b="1" u="sng">
                <a:solidFill>
                  <a:srgbClr val="D0363B"/>
                </a:solidFill>
                <a:latin typeface="Century Gothic"/>
                <a:ea typeface="Century Gothic"/>
                <a:cs typeface="Century Gothic"/>
                <a:sym typeface="Century Gothic"/>
              </a:rPr>
              <a:t>POURQUOI CHOISIR</a:t>
            </a:r>
            <a:br>
              <a:rPr lang="fr-FR" sz="3200" b="1" u="sng">
                <a:solidFill>
                  <a:schemeClr val="lt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LA CONDUITE</a:t>
            </a:r>
            <a:br>
              <a:rPr lang="fr-FR" sz="3200" u="sng">
                <a:solidFill>
                  <a:schemeClr val="dk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ACCOMPAGNÉE ?</a:t>
            </a:r>
            <a:endParaRPr/>
          </a:p>
        </p:txBody>
      </p:sp>
      <p:sp>
        <p:nvSpPr>
          <p:cNvPr id="388" name="Google Shape;388;p18"/>
          <p:cNvSpPr/>
          <p:nvPr/>
        </p:nvSpPr>
        <p:spPr>
          <a:xfrm>
            <a:off x="686572" y="2355210"/>
            <a:ext cx="4998830" cy="327184"/>
          </a:xfrm>
          <a:prstGeom prst="rect">
            <a:avLst/>
          </a:prstGeom>
          <a:solidFill>
            <a:srgbClr val="D036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chemeClr val="lt1"/>
                </a:solidFill>
                <a:latin typeface="Century Gothic"/>
                <a:ea typeface="Century Gothic"/>
                <a:cs typeface="Century Gothic"/>
                <a:sym typeface="Century Gothic"/>
              </a:rPr>
              <a:t>3/ Les avantages</a:t>
            </a:r>
            <a:endParaRPr/>
          </a:p>
        </p:txBody>
      </p:sp>
      <p:pic>
        <p:nvPicPr>
          <p:cNvPr id="389" name="Google Shape;389;p18"/>
          <p:cNvPicPr preferRelativeResize="0"/>
          <p:nvPr/>
        </p:nvPicPr>
        <p:blipFill rotWithShape="1">
          <a:blip r:embed="rId3">
            <a:alphaModFix/>
          </a:blip>
          <a:srcRect/>
          <a:stretch/>
        </p:blipFill>
        <p:spPr>
          <a:xfrm>
            <a:off x="8220854" y="5632423"/>
            <a:ext cx="834972" cy="834304"/>
          </a:xfrm>
          <a:prstGeom prst="rect">
            <a:avLst/>
          </a:prstGeom>
          <a:noFill/>
          <a:ln>
            <a:noFill/>
          </a:ln>
        </p:spPr>
      </p:pic>
      <p:pic>
        <p:nvPicPr>
          <p:cNvPr id="390" name="Google Shape;390;p18"/>
          <p:cNvPicPr preferRelativeResize="0"/>
          <p:nvPr/>
        </p:nvPicPr>
        <p:blipFill rotWithShape="1">
          <a:blip r:embed="rId4">
            <a:alphaModFix/>
          </a:blip>
          <a:srcRect/>
          <a:stretch/>
        </p:blipFill>
        <p:spPr>
          <a:xfrm>
            <a:off x="1828800" y="670358"/>
            <a:ext cx="2325853" cy="1525925"/>
          </a:xfrm>
          <a:prstGeom prst="rect">
            <a:avLst/>
          </a:prstGeom>
          <a:noFill/>
          <a:ln>
            <a:noFill/>
          </a:ln>
        </p:spPr>
      </p:pic>
      <p:sp>
        <p:nvSpPr>
          <p:cNvPr id="391" name="Google Shape;391;p18"/>
          <p:cNvSpPr/>
          <p:nvPr/>
        </p:nvSpPr>
        <p:spPr>
          <a:xfrm>
            <a:off x="6042166" y="2795457"/>
            <a:ext cx="2219325" cy="1424295"/>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2" name="Google Shape;392;p18"/>
          <p:cNvSpPr/>
          <p:nvPr/>
        </p:nvSpPr>
        <p:spPr>
          <a:xfrm>
            <a:off x="3456040" y="2791236"/>
            <a:ext cx="2219325" cy="1021644"/>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3" name="Google Shape;393;p18"/>
          <p:cNvSpPr/>
          <p:nvPr/>
        </p:nvSpPr>
        <p:spPr>
          <a:xfrm>
            <a:off x="840918" y="2787521"/>
            <a:ext cx="2219325" cy="1538412"/>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4" name="Google Shape;394;p18"/>
          <p:cNvSpPr txBox="1"/>
          <p:nvPr/>
        </p:nvSpPr>
        <p:spPr>
          <a:xfrm>
            <a:off x="783558" y="2842244"/>
            <a:ext cx="2305050" cy="14619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u="sng">
                <a:solidFill>
                  <a:schemeClr val="dk1"/>
                </a:solidFill>
                <a:latin typeface="Century Gothic"/>
                <a:ea typeface="Century Gothic"/>
                <a:cs typeface="Century Gothic"/>
                <a:sym typeface="Century Gothic"/>
              </a:rPr>
              <a:t>ASSURANCE</a:t>
            </a:r>
            <a:br>
              <a:rPr lang="fr-FR" sz="1200">
                <a:solidFill>
                  <a:schemeClr val="dk1"/>
                </a:solidFill>
                <a:latin typeface="Century Gothic"/>
                <a:ea typeface="Century Gothic"/>
                <a:cs typeface="Century Gothic"/>
                <a:sym typeface="Century Gothic"/>
              </a:rPr>
            </a:br>
            <a:r>
              <a:rPr lang="fr-FR" sz="1100">
                <a:solidFill>
                  <a:schemeClr val="dk1"/>
                </a:solidFill>
                <a:latin typeface="Century Gothic"/>
                <a:ea typeface="Century Gothic"/>
                <a:cs typeface="Century Gothic"/>
                <a:sym typeface="Century Gothic"/>
              </a:rPr>
              <a:t>Avantages tarifaires des compagnies d’assurance</a:t>
            </a:r>
            <a:br>
              <a:rPr lang="fr-FR" sz="1100">
                <a:solidFill>
                  <a:schemeClr val="dk1"/>
                </a:solidFill>
                <a:latin typeface="Century Gothic"/>
                <a:ea typeface="Century Gothic"/>
                <a:cs typeface="Century Gothic"/>
                <a:sym typeface="Century Gothic"/>
              </a:rPr>
            </a:br>
            <a:r>
              <a:rPr lang="fr-FR" sz="1100">
                <a:solidFill>
                  <a:schemeClr val="dk1"/>
                </a:solidFill>
                <a:latin typeface="Century Gothic"/>
                <a:ea typeface="Century Gothic"/>
                <a:cs typeface="Century Gothic"/>
                <a:sym typeface="Century Gothic"/>
              </a:rPr>
              <a:t>- Surprime de la 1ere année diminuée de 50%</a:t>
            </a:r>
            <a:endParaRPr/>
          </a:p>
          <a:p>
            <a:pPr marL="0" marR="0" lvl="0" indent="0" algn="ctr" rtl="0">
              <a:spcBef>
                <a:spcPts val="0"/>
              </a:spcBef>
              <a:spcAft>
                <a:spcPts val="0"/>
              </a:spcAft>
              <a:buNone/>
            </a:pPr>
            <a:r>
              <a:rPr lang="fr-FR" sz="1100">
                <a:solidFill>
                  <a:schemeClr val="dk1"/>
                </a:solidFill>
                <a:latin typeface="Century Gothic"/>
                <a:ea typeface="Century Gothic"/>
                <a:cs typeface="Century Gothic"/>
                <a:sym typeface="Century Gothic"/>
              </a:rPr>
              <a:t>- Suppression de la surprime la 2</a:t>
            </a:r>
            <a:r>
              <a:rPr lang="fr-FR" sz="1100" baseline="30000">
                <a:solidFill>
                  <a:schemeClr val="dk1"/>
                </a:solidFill>
                <a:latin typeface="Century Gothic"/>
                <a:ea typeface="Century Gothic"/>
                <a:cs typeface="Century Gothic"/>
                <a:sym typeface="Century Gothic"/>
              </a:rPr>
              <a:t>ème</a:t>
            </a:r>
            <a:r>
              <a:rPr lang="fr-FR" sz="1100">
                <a:solidFill>
                  <a:schemeClr val="dk1"/>
                </a:solidFill>
                <a:latin typeface="Century Gothic"/>
                <a:ea typeface="Century Gothic"/>
                <a:cs typeface="Century Gothic"/>
                <a:sym typeface="Century Gothic"/>
              </a:rPr>
              <a:t> année si l’élève n’a occasionné aucun accident</a:t>
            </a:r>
            <a:endParaRPr/>
          </a:p>
        </p:txBody>
      </p:sp>
      <p:sp>
        <p:nvSpPr>
          <p:cNvPr id="395" name="Google Shape;395;p18"/>
          <p:cNvSpPr txBox="1"/>
          <p:nvPr/>
        </p:nvSpPr>
        <p:spPr>
          <a:xfrm>
            <a:off x="3427044" y="2842570"/>
            <a:ext cx="2239398"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u="sng">
                <a:solidFill>
                  <a:schemeClr val="dk1"/>
                </a:solidFill>
                <a:latin typeface="Century Gothic"/>
                <a:ea typeface="Century Gothic"/>
                <a:cs typeface="Century Gothic"/>
                <a:sym typeface="Century Gothic"/>
              </a:rPr>
              <a:t>PERMIS PROBATOIRE</a:t>
            </a:r>
            <a:endParaRPr/>
          </a:p>
          <a:p>
            <a:pPr marL="0" marR="0" lvl="0" indent="0" algn="ctr" rtl="0">
              <a:spcBef>
                <a:spcPts val="0"/>
              </a:spcBef>
              <a:spcAft>
                <a:spcPts val="0"/>
              </a:spcAft>
              <a:buNone/>
            </a:pPr>
            <a:r>
              <a:rPr lang="fr-FR" sz="1100">
                <a:solidFill>
                  <a:schemeClr val="dk1"/>
                </a:solidFill>
                <a:latin typeface="Century Gothic"/>
                <a:ea typeface="Century Gothic"/>
                <a:cs typeface="Century Gothic"/>
                <a:sym typeface="Century Gothic"/>
              </a:rPr>
              <a:t>Période probatoire réduit à</a:t>
            </a:r>
            <a:br>
              <a:rPr lang="fr-FR" sz="1100">
                <a:solidFill>
                  <a:schemeClr val="dk1"/>
                </a:solidFill>
                <a:latin typeface="Century Gothic"/>
                <a:ea typeface="Century Gothic"/>
                <a:cs typeface="Century Gothic"/>
                <a:sym typeface="Century Gothic"/>
              </a:rPr>
            </a:br>
            <a:r>
              <a:rPr lang="fr-FR" sz="1100">
                <a:solidFill>
                  <a:schemeClr val="dk1"/>
                </a:solidFill>
                <a:latin typeface="Century Gothic"/>
                <a:ea typeface="Century Gothic"/>
                <a:cs typeface="Century Gothic"/>
                <a:sym typeface="Century Gothic"/>
              </a:rPr>
              <a:t>2 ans, au lieu de 3 pour les conducteurs issus de la formation traditionnelle</a:t>
            </a:r>
            <a:endParaRPr/>
          </a:p>
        </p:txBody>
      </p:sp>
      <p:sp>
        <p:nvSpPr>
          <p:cNvPr id="396" name="Google Shape;396;p18"/>
          <p:cNvSpPr txBox="1"/>
          <p:nvPr/>
        </p:nvSpPr>
        <p:spPr>
          <a:xfrm>
            <a:off x="6088520" y="2881368"/>
            <a:ext cx="2071411"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u="sng">
                <a:solidFill>
                  <a:schemeClr val="dk1"/>
                </a:solidFill>
                <a:latin typeface="Century Gothic"/>
                <a:ea typeface="Century Gothic"/>
                <a:cs typeface="Century Gothic"/>
                <a:sym typeface="Century Gothic"/>
              </a:rPr>
              <a:t>MOINS D’ACCIDENT</a:t>
            </a:r>
            <a:endParaRPr/>
          </a:p>
          <a:p>
            <a:pPr marL="0" marR="0" lvl="0" indent="0" algn="ctr" rtl="0">
              <a:spcBef>
                <a:spcPts val="0"/>
              </a:spcBef>
              <a:spcAft>
                <a:spcPts val="0"/>
              </a:spcAft>
              <a:buNone/>
            </a:pPr>
            <a:r>
              <a:rPr lang="fr-FR" sz="1100">
                <a:solidFill>
                  <a:schemeClr val="dk1"/>
                </a:solidFill>
                <a:latin typeface="Century Gothic"/>
                <a:ea typeface="Century Gothic"/>
                <a:cs typeface="Century Gothic"/>
                <a:sym typeface="Century Gothic"/>
              </a:rPr>
              <a:t>Quatre fois moins d’accidents que les conducteurs issus de la formation traditionnelle au cours des premières années de conduite</a:t>
            </a:r>
            <a:endParaRPr/>
          </a:p>
        </p:txBody>
      </p:sp>
      <p:sp>
        <p:nvSpPr>
          <p:cNvPr id="397" name="Google Shape;397;p18"/>
          <p:cNvSpPr/>
          <p:nvPr/>
        </p:nvSpPr>
        <p:spPr>
          <a:xfrm>
            <a:off x="617340" y="4475994"/>
            <a:ext cx="7330116" cy="2020309"/>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8" name="Google Shape;398;p18"/>
          <p:cNvSpPr txBox="1"/>
          <p:nvPr/>
        </p:nvSpPr>
        <p:spPr>
          <a:xfrm>
            <a:off x="4077709" y="4580065"/>
            <a:ext cx="3742967" cy="1323439"/>
          </a:xfrm>
          <a:prstGeom prst="rect">
            <a:avLst/>
          </a:prstGeom>
          <a:noFill/>
          <a:ln w="9525" cap="flat" cmpd="sng">
            <a:solidFill>
              <a:srgbClr val="F5F4E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u="sng">
                <a:solidFill>
                  <a:schemeClr val="lt1"/>
                </a:solidFill>
                <a:latin typeface="Century Gothic"/>
                <a:ea typeface="Century Gothic"/>
                <a:cs typeface="Century Gothic"/>
                <a:sym typeface="Century Gothic"/>
              </a:rPr>
              <a:t>DOCUMENTS À PRESENTER LORS</a:t>
            </a:r>
            <a:br>
              <a:rPr lang="fr-FR" sz="1000" u="sng">
                <a:solidFill>
                  <a:schemeClr val="lt1"/>
                </a:solidFill>
                <a:latin typeface="Century Gothic"/>
                <a:ea typeface="Century Gothic"/>
                <a:cs typeface="Century Gothic"/>
                <a:sym typeface="Century Gothic"/>
              </a:rPr>
            </a:br>
            <a:r>
              <a:rPr lang="fr-FR" sz="1000" u="sng">
                <a:solidFill>
                  <a:schemeClr val="lt1"/>
                </a:solidFill>
                <a:latin typeface="Century Gothic"/>
                <a:ea typeface="Century Gothic"/>
                <a:cs typeface="Century Gothic"/>
                <a:sym typeface="Century Gothic"/>
              </a:rPr>
              <a:t>D’UN CONTRÔLE ROUTIER</a:t>
            </a:r>
            <a:endParaRPr/>
          </a:p>
          <a:p>
            <a:pPr marL="0" marR="0" lvl="0" indent="0" algn="ctr" rtl="0">
              <a:spcBef>
                <a:spcPts val="0"/>
              </a:spcBef>
              <a:spcAft>
                <a:spcPts val="0"/>
              </a:spcAft>
              <a:buNone/>
            </a:pP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 le formulaire de demande de permis « 02 » ou sa copie</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 le livret d’apprentissage AAC</a:t>
            </a:r>
            <a:endParaRPr/>
          </a:p>
          <a:p>
            <a:pPr marL="0" marR="0" lvl="0" indent="0" algn="ctr" rtl="0">
              <a:spcBef>
                <a:spcPts val="0"/>
              </a:spcBef>
              <a:spcAft>
                <a:spcPts val="0"/>
              </a:spcAft>
              <a:buNone/>
            </a:pPr>
            <a:r>
              <a:rPr lang="fr-FR" sz="1000">
                <a:solidFill>
                  <a:schemeClr val="lt1"/>
                </a:solidFill>
                <a:latin typeface="Century Gothic"/>
                <a:ea typeface="Century Gothic"/>
                <a:cs typeface="Century Gothic"/>
                <a:sym typeface="Century Gothic"/>
              </a:rPr>
              <a:t>- le disque « Conduite Accompagnée » apposé</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à l’arrière du véhicule</a:t>
            </a:r>
            <a:endParaRPr/>
          </a:p>
          <a:p>
            <a:pPr marL="0" marR="0" lvl="0" indent="0" algn="ctr" rtl="0">
              <a:spcBef>
                <a:spcPts val="0"/>
              </a:spcBef>
              <a:spcAft>
                <a:spcPts val="0"/>
              </a:spcAft>
              <a:buNone/>
            </a:pPr>
            <a:r>
              <a:rPr lang="fr-FR" sz="1000">
                <a:solidFill>
                  <a:schemeClr val="lt1"/>
                </a:solidFill>
                <a:latin typeface="Century Gothic"/>
                <a:ea typeface="Century Gothic"/>
                <a:cs typeface="Century Gothic"/>
                <a:sym typeface="Century Gothic"/>
              </a:rPr>
              <a:t>- le permis de conduire de l’accompagnateur</a:t>
            </a:r>
            <a:endParaRPr/>
          </a:p>
        </p:txBody>
      </p:sp>
      <p:sp>
        <p:nvSpPr>
          <p:cNvPr id="399" name="Google Shape;399;p18"/>
          <p:cNvSpPr txBox="1"/>
          <p:nvPr/>
        </p:nvSpPr>
        <p:spPr>
          <a:xfrm>
            <a:off x="761254" y="4581050"/>
            <a:ext cx="3100152" cy="1785104"/>
          </a:xfrm>
          <a:prstGeom prst="rect">
            <a:avLst/>
          </a:prstGeom>
          <a:noFill/>
          <a:ln w="9525" cap="flat" cmpd="sng">
            <a:solidFill>
              <a:srgbClr val="F5F4E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u="sng">
                <a:solidFill>
                  <a:schemeClr val="lt1"/>
                </a:solidFill>
                <a:latin typeface="Century Gothic"/>
                <a:ea typeface="Century Gothic"/>
                <a:cs typeface="Century Gothic"/>
                <a:sym typeface="Century Gothic"/>
              </a:rPr>
              <a:t>LES ACCOMPAGNATEURS DOIVENT</a:t>
            </a:r>
            <a:endParaRPr/>
          </a:p>
          <a:p>
            <a:pPr marL="0" marR="0" lvl="0" indent="0" algn="ctr" rtl="0">
              <a:spcBef>
                <a:spcPts val="0"/>
              </a:spcBef>
              <a:spcAft>
                <a:spcPts val="0"/>
              </a:spcAft>
              <a:buNone/>
            </a:pP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 être titulaire du permis B depuis au moins</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5 ans sans interruption</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 obtenir l’accord de l’assureur</a:t>
            </a:r>
            <a:endParaRPr/>
          </a:p>
          <a:p>
            <a:pPr marL="0" marR="0" lvl="0" indent="0" algn="ctr" rtl="0">
              <a:spcBef>
                <a:spcPts val="0"/>
              </a:spcBef>
              <a:spcAft>
                <a:spcPts val="0"/>
              </a:spcAft>
              <a:buNone/>
            </a:pPr>
            <a:r>
              <a:rPr lang="fr-FR" sz="1000">
                <a:solidFill>
                  <a:schemeClr val="lt1"/>
                </a:solidFill>
                <a:latin typeface="Century Gothic"/>
                <a:ea typeface="Century Gothic"/>
                <a:cs typeface="Century Gothic"/>
                <a:sym typeface="Century Gothic"/>
              </a:rPr>
              <a:t>- ne pas avoir de condamnation pour</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certains délits (alcool, stupéfiants…)</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 être mentionné dans le contrat signé</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avec l’école de conduite</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 participer à l’évaluation de la dernière</a:t>
            </a:r>
            <a:br>
              <a:rPr lang="fr-FR" sz="1000">
                <a:solidFill>
                  <a:schemeClr val="lt1"/>
                </a:solidFill>
                <a:latin typeface="Century Gothic"/>
                <a:ea typeface="Century Gothic"/>
                <a:cs typeface="Century Gothic"/>
                <a:sym typeface="Century Gothic"/>
              </a:rPr>
            </a:br>
            <a:r>
              <a:rPr lang="fr-FR" sz="1000">
                <a:solidFill>
                  <a:schemeClr val="lt1"/>
                </a:solidFill>
                <a:latin typeface="Century Gothic"/>
                <a:ea typeface="Century Gothic"/>
                <a:cs typeface="Century Gothic"/>
                <a:sym typeface="Century Gothic"/>
              </a:rPr>
              <a:t>étape de la formation </a:t>
            </a:r>
            <a:endParaRPr/>
          </a:p>
        </p:txBody>
      </p:sp>
      <p:sp>
        <p:nvSpPr>
          <p:cNvPr id="400" name="Google Shape;400;p18"/>
          <p:cNvSpPr/>
          <p:nvPr/>
        </p:nvSpPr>
        <p:spPr>
          <a:xfrm>
            <a:off x="7425309" y="4345461"/>
            <a:ext cx="1085617" cy="761458"/>
          </a:xfrm>
          <a:prstGeom prst="ellipse">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100" b="1">
                <a:solidFill>
                  <a:schemeClr val="lt1"/>
                </a:solidFill>
                <a:latin typeface="Century Gothic"/>
                <a:ea typeface="Century Gothic"/>
                <a:cs typeface="Century Gothic"/>
                <a:sym typeface="Century Gothic"/>
              </a:rPr>
              <a:t>BON À SAVOIR</a:t>
            </a:r>
            <a:endParaRPr/>
          </a:p>
        </p:txBody>
      </p:sp>
      <p:sp>
        <p:nvSpPr>
          <p:cNvPr id="401" name="Google Shape;401;p18"/>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1.7 DU LABEL DE L’ETAT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19"/>
          <p:cNvPicPr preferRelativeResize="0"/>
          <p:nvPr/>
        </p:nvPicPr>
        <p:blipFill rotWithShape="1">
          <a:blip r:embed="rId3">
            <a:alphaModFix/>
          </a:blip>
          <a:srcRect/>
          <a:stretch/>
        </p:blipFill>
        <p:spPr>
          <a:xfrm>
            <a:off x="465023" y="675896"/>
            <a:ext cx="2325853" cy="1550568"/>
          </a:xfrm>
          <a:prstGeom prst="rect">
            <a:avLst/>
          </a:prstGeom>
          <a:noFill/>
          <a:ln>
            <a:noFill/>
          </a:ln>
        </p:spPr>
      </p:pic>
      <p:sp>
        <p:nvSpPr>
          <p:cNvPr id="407" name="Google Shape;407;p19"/>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8" name="Google Shape;408;p19"/>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9" name="Google Shape;409;p19"/>
          <p:cNvSpPr txBox="1"/>
          <p:nvPr/>
        </p:nvSpPr>
        <p:spPr>
          <a:xfrm>
            <a:off x="1950581" y="675896"/>
            <a:ext cx="6728396"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3200" b="1" u="sng">
                <a:solidFill>
                  <a:srgbClr val="D0363B"/>
                </a:solidFill>
                <a:latin typeface="Century Gothic"/>
                <a:ea typeface="Century Gothic"/>
                <a:cs typeface="Century Gothic"/>
                <a:sym typeface="Century Gothic"/>
              </a:rPr>
              <a:t>APPRENDRE GRÂCE À</a:t>
            </a:r>
            <a:r>
              <a:rPr lang="fr-FR" sz="3200" u="sng">
                <a:solidFill>
                  <a:schemeClr val="dk1"/>
                </a:solidFill>
                <a:latin typeface="Century Gothic"/>
                <a:ea typeface="Century Gothic"/>
                <a:cs typeface="Century Gothic"/>
                <a:sym typeface="Century Gothic"/>
              </a:rPr>
              <a:t> </a:t>
            </a:r>
            <a:br>
              <a:rPr lang="fr-FR" sz="3200" u="sng">
                <a:solidFill>
                  <a:schemeClr val="dk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LA CONDUITE SUPERVISÉE</a:t>
            </a:r>
            <a:endParaRPr/>
          </a:p>
        </p:txBody>
      </p:sp>
      <p:sp>
        <p:nvSpPr>
          <p:cNvPr id="410" name="Google Shape;410;p19"/>
          <p:cNvSpPr/>
          <p:nvPr/>
        </p:nvSpPr>
        <p:spPr>
          <a:xfrm>
            <a:off x="465023" y="2336472"/>
            <a:ext cx="8213954" cy="2921328"/>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1" name="Google Shape;411;p19"/>
          <p:cNvSpPr/>
          <p:nvPr/>
        </p:nvSpPr>
        <p:spPr>
          <a:xfrm>
            <a:off x="517682" y="2426071"/>
            <a:ext cx="4898449"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rgbClr val="3D3E44"/>
                </a:solidFill>
                <a:latin typeface="Century Gothic"/>
                <a:ea typeface="Century Gothic"/>
                <a:cs typeface="Century Gothic"/>
                <a:sym typeface="Century Gothic"/>
              </a:rPr>
              <a:t>QU’EST-CE QUE LA CONDUITE SUPERVISÉE ? </a:t>
            </a:r>
            <a:endParaRPr/>
          </a:p>
        </p:txBody>
      </p:sp>
      <p:sp>
        <p:nvSpPr>
          <p:cNvPr id="412" name="Google Shape;412;p19"/>
          <p:cNvSpPr txBox="1"/>
          <p:nvPr/>
        </p:nvSpPr>
        <p:spPr>
          <a:xfrm>
            <a:off x="517682" y="2863263"/>
            <a:ext cx="796882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lt1"/>
                </a:solidFill>
                <a:latin typeface="Century Gothic"/>
                <a:ea typeface="Century Gothic"/>
                <a:cs typeface="Century Gothic"/>
                <a:sym typeface="Century Gothic"/>
              </a:rPr>
              <a:t>La conduite supervisée permet d’acquérir </a:t>
            </a:r>
            <a:r>
              <a:rPr lang="fr-FR" sz="1200" b="1">
                <a:solidFill>
                  <a:schemeClr val="lt1"/>
                </a:solidFill>
                <a:latin typeface="Century Gothic"/>
                <a:ea typeface="Century Gothic"/>
                <a:cs typeface="Century Gothic"/>
                <a:sym typeface="Century Gothic"/>
              </a:rPr>
              <a:t>plus d’expériences pratiques </a:t>
            </a:r>
            <a:r>
              <a:rPr lang="fr-FR" sz="1200">
                <a:solidFill>
                  <a:schemeClr val="lt1"/>
                </a:solidFill>
                <a:latin typeface="Century Gothic"/>
                <a:ea typeface="Century Gothic"/>
                <a:cs typeface="Century Gothic"/>
                <a:sym typeface="Century Gothic"/>
              </a:rPr>
              <a:t>en complétant sa formation initiale par une phase de conduite accompagnée.</a:t>
            </a:r>
            <a:endParaRPr/>
          </a:p>
          <a:p>
            <a:pPr marL="0" marR="0" lvl="0" indent="0" algn="l" rtl="0">
              <a:spcBef>
                <a:spcPts val="0"/>
              </a:spcBef>
              <a:spcAft>
                <a:spcPts val="0"/>
              </a:spcAft>
              <a:buNone/>
            </a:pPr>
            <a:br>
              <a:rPr lang="fr-FR" sz="1200">
                <a:solidFill>
                  <a:schemeClr val="lt1"/>
                </a:solidFill>
                <a:latin typeface="Century Gothic"/>
                <a:ea typeface="Century Gothic"/>
                <a:cs typeface="Century Gothic"/>
                <a:sym typeface="Century Gothic"/>
              </a:rPr>
            </a:br>
            <a:r>
              <a:rPr lang="fr-FR" sz="1200" b="1">
                <a:solidFill>
                  <a:srgbClr val="D0363B"/>
                </a:solidFill>
                <a:latin typeface="Century Gothic"/>
                <a:ea typeface="Century Gothic"/>
                <a:cs typeface="Century Gothic"/>
                <a:sym typeface="Century Gothic"/>
              </a:rPr>
              <a:t>&gt;&gt;</a:t>
            </a:r>
            <a:r>
              <a:rPr lang="fr-FR" sz="1200">
                <a:solidFill>
                  <a:schemeClr val="lt1"/>
                </a:solidFill>
                <a:latin typeface="Century Gothic"/>
                <a:ea typeface="Century Gothic"/>
                <a:cs typeface="Century Gothic"/>
                <a:sym typeface="Century Gothic"/>
              </a:rPr>
              <a:t> C’est au terme de la formation initiale </a:t>
            </a:r>
            <a:r>
              <a:rPr lang="fr-FR" sz="1200" b="1" u="sng">
                <a:solidFill>
                  <a:schemeClr val="lt1"/>
                </a:solidFill>
                <a:latin typeface="Century Gothic"/>
                <a:ea typeface="Century Gothic"/>
                <a:cs typeface="Century Gothic"/>
                <a:sym typeface="Century Gothic"/>
              </a:rPr>
              <a:t>20h de conduite minimum (13h en boite automatique)</a:t>
            </a:r>
            <a:r>
              <a:rPr lang="fr-FR" sz="1200" b="1">
                <a:solidFill>
                  <a:schemeClr val="lt1"/>
                </a:solidFill>
                <a:latin typeface="Century Gothic"/>
                <a:ea typeface="Century Gothic"/>
                <a:cs typeface="Century Gothic"/>
                <a:sym typeface="Century Gothic"/>
              </a:rPr>
              <a:t> </a:t>
            </a:r>
            <a:r>
              <a:rPr lang="fr-FR" sz="1200">
                <a:solidFill>
                  <a:schemeClr val="lt1"/>
                </a:solidFill>
                <a:latin typeface="Century Gothic"/>
                <a:ea typeface="Century Gothic"/>
                <a:cs typeface="Century Gothic"/>
                <a:sym typeface="Century Gothic"/>
              </a:rPr>
              <a:t>avec l’enseignant, que la Conduite Supervisée peut réellement commencer !</a:t>
            </a:r>
            <a:br>
              <a:rPr lang="fr-FR" sz="1200">
                <a:solidFill>
                  <a:schemeClr val="lt1"/>
                </a:solidFill>
                <a:latin typeface="Century Gothic"/>
                <a:ea typeface="Century Gothic"/>
                <a:cs typeface="Century Gothic"/>
                <a:sym typeface="Century Gothic"/>
              </a:rPr>
            </a:br>
            <a:endParaRPr sz="12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1200">
                <a:solidFill>
                  <a:schemeClr val="lt1"/>
                </a:solidFill>
                <a:latin typeface="Century Gothic"/>
                <a:ea typeface="Century Gothic"/>
                <a:cs typeface="Century Gothic"/>
                <a:sym typeface="Century Gothic"/>
              </a:rPr>
              <a:t>Elle débute par un </a:t>
            </a:r>
            <a:r>
              <a:rPr lang="fr-FR" sz="1200" b="1">
                <a:solidFill>
                  <a:schemeClr val="lt1"/>
                </a:solidFill>
                <a:latin typeface="Century Gothic"/>
                <a:ea typeface="Century Gothic"/>
                <a:cs typeface="Century Gothic"/>
                <a:sym typeface="Century Gothic"/>
              </a:rPr>
              <a:t>rendez-vous préalable </a:t>
            </a:r>
            <a:r>
              <a:rPr lang="fr-FR" sz="1200">
                <a:solidFill>
                  <a:schemeClr val="lt1"/>
                </a:solidFill>
                <a:latin typeface="Century Gothic"/>
                <a:ea typeface="Century Gothic"/>
                <a:cs typeface="Century Gothic"/>
                <a:sym typeface="Century Gothic"/>
              </a:rPr>
              <a:t>en présence de </a:t>
            </a:r>
            <a:r>
              <a:rPr lang="fr-FR" sz="1200" b="1">
                <a:solidFill>
                  <a:schemeClr val="lt1"/>
                </a:solidFill>
                <a:latin typeface="Century Gothic"/>
                <a:ea typeface="Century Gothic"/>
                <a:cs typeface="Century Gothic"/>
                <a:sym typeface="Century Gothic"/>
              </a:rPr>
              <a:t>l’enseignant</a:t>
            </a:r>
            <a:r>
              <a:rPr lang="fr-FR" sz="1200">
                <a:solidFill>
                  <a:schemeClr val="lt1"/>
                </a:solidFill>
                <a:latin typeface="Century Gothic"/>
                <a:ea typeface="Century Gothic"/>
                <a:cs typeface="Century Gothic"/>
                <a:sym typeface="Century Gothic"/>
              </a:rPr>
              <a:t> et </a:t>
            </a:r>
            <a:r>
              <a:rPr lang="fr-FR" sz="1200" b="1">
                <a:solidFill>
                  <a:schemeClr val="lt1"/>
                </a:solidFill>
                <a:latin typeface="Century Gothic"/>
                <a:ea typeface="Century Gothic"/>
                <a:cs typeface="Century Gothic"/>
                <a:sym typeface="Century Gothic"/>
              </a:rPr>
              <a:t>du futur accompagnateur</a:t>
            </a:r>
            <a:r>
              <a:rPr lang="fr-FR" sz="1200">
                <a:solidFill>
                  <a:schemeClr val="lt1"/>
                </a:solidFill>
                <a:latin typeface="Century Gothic"/>
                <a:ea typeface="Century Gothic"/>
                <a:cs typeface="Century Gothic"/>
                <a:sym typeface="Century Gothic"/>
              </a:rPr>
              <a:t>, au moment où l’enseignant estime que l’élève est </a:t>
            </a:r>
            <a:r>
              <a:rPr lang="fr-FR" sz="1200" b="1">
                <a:solidFill>
                  <a:schemeClr val="lt1"/>
                </a:solidFill>
                <a:latin typeface="Century Gothic"/>
                <a:ea typeface="Century Gothic"/>
                <a:cs typeface="Century Gothic"/>
                <a:sym typeface="Century Gothic"/>
              </a:rPr>
              <a:t>prêt à conduire </a:t>
            </a:r>
            <a:r>
              <a:rPr lang="fr-FR" sz="1200">
                <a:solidFill>
                  <a:schemeClr val="lt1"/>
                </a:solidFill>
                <a:latin typeface="Century Gothic"/>
                <a:ea typeface="Century Gothic"/>
                <a:cs typeface="Century Gothic"/>
                <a:sym typeface="Century Gothic"/>
              </a:rPr>
              <a:t>avec son accompagnateur. L’enseignant dispense alors ses conseils aux deux parties pour bien commencer la période de conduite accompagnée.</a:t>
            </a:r>
            <a:br>
              <a:rPr lang="fr-FR" sz="1200">
                <a:solidFill>
                  <a:schemeClr val="lt1"/>
                </a:solidFill>
                <a:latin typeface="Century Gothic"/>
                <a:ea typeface="Century Gothic"/>
                <a:cs typeface="Century Gothic"/>
                <a:sym typeface="Century Gothic"/>
              </a:rPr>
            </a:br>
            <a:br>
              <a:rPr lang="fr-FR" sz="1200">
                <a:solidFill>
                  <a:schemeClr val="lt1"/>
                </a:solidFill>
                <a:latin typeface="Century Gothic"/>
                <a:ea typeface="Century Gothic"/>
                <a:cs typeface="Century Gothic"/>
                <a:sym typeface="Century Gothic"/>
              </a:rPr>
            </a:br>
            <a:endParaRPr sz="1200">
              <a:solidFill>
                <a:schemeClr val="lt1"/>
              </a:solidFill>
              <a:latin typeface="Century Gothic"/>
              <a:ea typeface="Century Gothic"/>
              <a:cs typeface="Century Gothic"/>
              <a:sym typeface="Century Gothic"/>
            </a:endParaRPr>
          </a:p>
        </p:txBody>
      </p:sp>
      <p:sp>
        <p:nvSpPr>
          <p:cNvPr id="413" name="Google Shape;413;p19"/>
          <p:cNvSpPr txBox="1"/>
          <p:nvPr/>
        </p:nvSpPr>
        <p:spPr>
          <a:xfrm>
            <a:off x="465023" y="5431418"/>
            <a:ext cx="7513854" cy="738664"/>
          </a:xfrm>
          <a:prstGeom prst="rect">
            <a:avLst/>
          </a:prstGeom>
          <a:solidFill>
            <a:srgbClr val="F5F4EE"/>
          </a:solidFill>
          <a:ln w="9525" cap="flat" cmpd="sng">
            <a:solidFill>
              <a:srgbClr val="3D3E4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u="sng">
                <a:solidFill>
                  <a:srgbClr val="D0363B"/>
                </a:solidFill>
                <a:latin typeface="Century Gothic"/>
                <a:ea typeface="Century Gothic"/>
                <a:cs typeface="Century Gothic"/>
                <a:sym typeface="Century Gothic"/>
              </a:rPr>
              <a:t>LES AVANTAGES DE LA CONDUITE SUPERVISÉE</a:t>
            </a:r>
            <a:r>
              <a:rPr lang="fr-FR" sz="1400" b="1">
                <a:solidFill>
                  <a:srgbClr val="D0363B"/>
                </a:solidFill>
                <a:latin typeface="Century Gothic"/>
                <a:ea typeface="Century Gothic"/>
                <a:cs typeface="Century Gothic"/>
                <a:sym typeface="Century Gothic"/>
              </a:rPr>
              <a:t> ?</a:t>
            </a:r>
            <a:br>
              <a:rPr lang="fr-FR" sz="1400">
                <a:solidFill>
                  <a:schemeClr val="dk1"/>
                </a:solidFill>
                <a:latin typeface="Century Gothic"/>
                <a:ea typeface="Century Gothic"/>
                <a:cs typeface="Century Gothic"/>
                <a:sym typeface="Century Gothic"/>
              </a:rPr>
            </a:br>
            <a:r>
              <a:rPr lang="fr-FR" sz="1400">
                <a:solidFill>
                  <a:schemeClr val="dk1"/>
                </a:solidFill>
                <a:latin typeface="Century Gothic"/>
                <a:ea typeface="Century Gothic"/>
                <a:cs typeface="Century Gothic"/>
                <a:sym typeface="Century Gothic"/>
              </a:rPr>
              <a:t>- Acquérir plus d’expériences de conduite &amp; approfondir ses acquis </a:t>
            </a:r>
            <a:br>
              <a:rPr lang="fr-FR" sz="1400">
                <a:solidFill>
                  <a:schemeClr val="dk1"/>
                </a:solidFill>
                <a:latin typeface="Century Gothic"/>
                <a:ea typeface="Century Gothic"/>
                <a:cs typeface="Century Gothic"/>
                <a:sym typeface="Century Gothic"/>
              </a:rPr>
            </a:br>
            <a:r>
              <a:rPr lang="fr-FR" sz="1400">
                <a:solidFill>
                  <a:schemeClr val="dk1"/>
                </a:solidFill>
                <a:latin typeface="Century Gothic"/>
                <a:ea typeface="Century Gothic"/>
                <a:cs typeface="Century Gothic"/>
                <a:sym typeface="Century Gothic"/>
              </a:rPr>
              <a:t>- Augmenter ses chances de réussite lors de l’examen pratique</a:t>
            </a:r>
            <a:endParaRPr sz="900" i="1">
              <a:solidFill>
                <a:schemeClr val="dk1"/>
              </a:solidFill>
              <a:latin typeface="Century Gothic"/>
              <a:ea typeface="Century Gothic"/>
              <a:cs typeface="Century Gothic"/>
              <a:sym typeface="Century Gothic"/>
            </a:endParaRPr>
          </a:p>
        </p:txBody>
      </p:sp>
      <p:pic>
        <p:nvPicPr>
          <p:cNvPr id="414" name="Google Shape;414;p19"/>
          <p:cNvPicPr preferRelativeResize="0"/>
          <p:nvPr/>
        </p:nvPicPr>
        <p:blipFill rotWithShape="1">
          <a:blip r:embed="rId4">
            <a:alphaModFix/>
          </a:blip>
          <a:srcRect/>
          <a:stretch/>
        </p:blipFill>
        <p:spPr>
          <a:xfrm>
            <a:off x="7550789" y="5580130"/>
            <a:ext cx="856175" cy="855491"/>
          </a:xfrm>
          <a:prstGeom prst="rect">
            <a:avLst/>
          </a:prstGeom>
          <a:noFill/>
          <a:ln>
            <a:noFill/>
          </a:ln>
        </p:spPr>
      </p:pic>
      <p:sp>
        <p:nvSpPr>
          <p:cNvPr id="415" name="Google Shape;415;p19"/>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1.7 DU LABEL DE L’ETAT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0"/>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1" name="Google Shape;421;p20"/>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2" name="Google Shape;422;p20"/>
          <p:cNvSpPr txBox="1"/>
          <p:nvPr/>
        </p:nvSpPr>
        <p:spPr>
          <a:xfrm>
            <a:off x="1950581" y="675896"/>
            <a:ext cx="6728396"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3200" b="1" u="sng">
                <a:solidFill>
                  <a:srgbClr val="D0363B"/>
                </a:solidFill>
                <a:latin typeface="Century Gothic"/>
                <a:ea typeface="Century Gothic"/>
                <a:cs typeface="Century Gothic"/>
                <a:sym typeface="Century Gothic"/>
              </a:rPr>
              <a:t>APPRENDRE GRÂCE À</a:t>
            </a:r>
            <a:r>
              <a:rPr lang="fr-FR" sz="3200" u="sng">
                <a:solidFill>
                  <a:schemeClr val="dk1"/>
                </a:solidFill>
                <a:latin typeface="Century Gothic"/>
                <a:ea typeface="Century Gothic"/>
                <a:cs typeface="Century Gothic"/>
                <a:sym typeface="Century Gothic"/>
              </a:rPr>
              <a:t> </a:t>
            </a:r>
            <a:br>
              <a:rPr lang="fr-FR" sz="3200" u="sng">
                <a:solidFill>
                  <a:schemeClr val="dk1"/>
                </a:solidFill>
                <a:latin typeface="Century Gothic"/>
                <a:ea typeface="Century Gothic"/>
                <a:cs typeface="Century Gothic"/>
                <a:sym typeface="Century Gothic"/>
              </a:rPr>
            </a:br>
            <a:r>
              <a:rPr lang="fr-FR" sz="3200" u="sng">
                <a:solidFill>
                  <a:schemeClr val="dk1"/>
                </a:solidFill>
                <a:latin typeface="Century Gothic"/>
                <a:ea typeface="Century Gothic"/>
                <a:cs typeface="Century Gothic"/>
                <a:sym typeface="Century Gothic"/>
              </a:rPr>
              <a:t>LA CONDUITE SUPERVISÉE</a:t>
            </a:r>
            <a:endParaRPr/>
          </a:p>
        </p:txBody>
      </p:sp>
      <p:pic>
        <p:nvPicPr>
          <p:cNvPr id="423" name="Google Shape;423;p20"/>
          <p:cNvPicPr preferRelativeResize="0"/>
          <p:nvPr/>
        </p:nvPicPr>
        <p:blipFill rotWithShape="1">
          <a:blip r:embed="rId3">
            <a:alphaModFix/>
          </a:blip>
          <a:srcRect/>
          <a:stretch/>
        </p:blipFill>
        <p:spPr>
          <a:xfrm>
            <a:off x="8212323" y="5623899"/>
            <a:ext cx="856175" cy="855491"/>
          </a:xfrm>
          <a:prstGeom prst="rect">
            <a:avLst/>
          </a:prstGeom>
          <a:noFill/>
          <a:ln>
            <a:noFill/>
          </a:ln>
        </p:spPr>
      </p:pic>
      <p:pic>
        <p:nvPicPr>
          <p:cNvPr id="424" name="Google Shape;424;p20"/>
          <p:cNvPicPr preferRelativeResize="0"/>
          <p:nvPr/>
        </p:nvPicPr>
        <p:blipFill rotWithShape="1">
          <a:blip r:embed="rId4">
            <a:alphaModFix/>
          </a:blip>
          <a:srcRect/>
          <a:stretch/>
        </p:blipFill>
        <p:spPr>
          <a:xfrm>
            <a:off x="465023" y="675896"/>
            <a:ext cx="2325853" cy="1550568"/>
          </a:xfrm>
          <a:prstGeom prst="rect">
            <a:avLst/>
          </a:prstGeom>
          <a:noFill/>
          <a:ln>
            <a:noFill/>
          </a:ln>
        </p:spPr>
      </p:pic>
      <p:sp>
        <p:nvSpPr>
          <p:cNvPr id="425" name="Google Shape;425;p20"/>
          <p:cNvSpPr/>
          <p:nvPr/>
        </p:nvSpPr>
        <p:spPr>
          <a:xfrm>
            <a:off x="465023" y="2362089"/>
            <a:ext cx="8213954" cy="2100853"/>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6" name="Google Shape;426;p20"/>
          <p:cNvSpPr txBox="1"/>
          <p:nvPr/>
        </p:nvSpPr>
        <p:spPr>
          <a:xfrm>
            <a:off x="534303" y="2801762"/>
            <a:ext cx="5806111"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200"/>
              <a:buFont typeface="Century Gothic"/>
              <a:buChar char="-"/>
            </a:pPr>
            <a:r>
              <a:rPr lang="fr-FR" sz="1200">
                <a:solidFill>
                  <a:schemeClr val="lt1"/>
                </a:solidFill>
                <a:latin typeface="Century Gothic"/>
                <a:ea typeface="Century Gothic"/>
                <a:cs typeface="Century Gothic"/>
                <a:sym typeface="Century Gothic"/>
              </a:rPr>
              <a:t>Avoir </a:t>
            </a:r>
            <a:r>
              <a:rPr lang="fr-FR" sz="1200" b="1">
                <a:solidFill>
                  <a:schemeClr val="lt1"/>
                </a:solidFill>
                <a:latin typeface="Century Gothic"/>
                <a:ea typeface="Century Gothic"/>
                <a:cs typeface="Century Gothic"/>
                <a:sym typeface="Century Gothic"/>
              </a:rPr>
              <a:t>18 ans ou plus</a:t>
            </a:r>
            <a:endParaRPr/>
          </a:p>
          <a:p>
            <a:pPr marL="285750" marR="0" lvl="0" indent="-285750" algn="l" rtl="0">
              <a:spcBef>
                <a:spcPts val="0"/>
              </a:spcBef>
              <a:spcAft>
                <a:spcPts val="0"/>
              </a:spcAft>
              <a:buClr>
                <a:schemeClr val="lt1"/>
              </a:buClr>
              <a:buSzPts val="1200"/>
              <a:buFont typeface="Century Gothic"/>
              <a:buChar char="-"/>
            </a:pPr>
            <a:r>
              <a:rPr lang="fr-FR" sz="1200">
                <a:solidFill>
                  <a:schemeClr val="lt1"/>
                </a:solidFill>
                <a:latin typeface="Century Gothic"/>
                <a:ea typeface="Century Gothic"/>
                <a:cs typeface="Century Gothic"/>
                <a:sym typeface="Century Gothic"/>
              </a:rPr>
              <a:t>Obtenir </a:t>
            </a:r>
            <a:r>
              <a:rPr lang="fr-FR" sz="1200" b="1">
                <a:solidFill>
                  <a:schemeClr val="lt1"/>
                </a:solidFill>
                <a:latin typeface="Century Gothic"/>
                <a:ea typeface="Century Gothic"/>
                <a:cs typeface="Century Gothic"/>
                <a:sym typeface="Century Gothic"/>
              </a:rPr>
              <a:t>l’accord de l’assureur du véhicule</a:t>
            </a:r>
            <a:endParaRPr/>
          </a:p>
          <a:p>
            <a:pPr marL="285750" marR="0" lvl="0" indent="-285750" algn="l" rtl="0">
              <a:spcBef>
                <a:spcPts val="0"/>
              </a:spcBef>
              <a:spcAft>
                <a:spcPts val="0"/>
              </a:spcAft>
              <a:buClr>
                <a:schemeClr val="lt1"/>
              </a:buClr>
              <a:buSzPts val="1200"/>
              <a:buFont typeface="Century Gothic"/>
              <a:buChar char="-"/>
            </a:pPr>
            <a:r>
              <a:rPr lang="fr-FR" sz="1200">
                <a:solidFill>
                  <a:schemeClr val="lt1"/>
                </a:solidFill>
                <a:latin typeface="Century Gothic"/>
                <a:ea typeface="Century Gothic"/>
                <a:cs typeface="Century Gothic"/>
                <a:sym typeface="Century Gothic"/>
              </a:rPr>
              <a:t>Avoir un </a:t>
            </a:r>
            <a:r>
              <a:rPr lang="fr-FR" sz="1200" b="1">
                <a:solidFill>
                  <a:schemeClr val="lt1"/>
                </a:solidFill>
                <a:latin typeface="Century Gothic"/>
                <a:ea typeface="Century Gothic"/>
                <a:cs typeface="Century Gothic"/>
                <a:sym typeface="Century Gothic"/>
              </a:rPr>
              <a:t>examen théorique</a:t>
            </a:r>
            <a:r>
              <a:rPr lang="fr-FR" sz="1200">
                <a:solidFill>
                  <a:schemeClr val="lt1"/>
                </a:solidFill>
                <a:latin typeface="Century Gothic"/>
                <a:ea typeface="Century Gothic"/>
                <a:cs typeface="Century Gothic"/>
                <a:sym typeface="Century Gothic"/>
              </a:rPr>
              <a:t> général (ETG) valide</a:t>
            </a:r>
            <a:endParaRPr/>
          </a:p>
          <a:p>
            <a:pPr marL="285750" marR="0" lvl="0" indent="-285750" algn="l" rtl="0">
              <a:spcBef>
                <a:spcPts val="0"/>
              </a:spcBef>
              <a:spcAft>
                <a:spcPts val="0"/>
              </a:spcAft>
              <a:buClr>
                <a:schemeClr val="lt1"/>
              </a:buClr>
              <a:buSzPts val="1200"/>
              <a:buFont typeface="Century Gothic"/>
              <a:buChar char="-"/>
            </a:pPr>
            <a:r>
              <a:rPr lang="fr-FR" sz="1200">
                <a:solidFill>
                  <a:schemeClr val="lt1"/>
                </a:solidFill>
                <a:latin typeface="Century Gothic"/>
                <a:ea typeface="Century Gothic"/>
                <a:cs typeface="Century Gothic"/>
                <a:sym typeface="Century Gothic"/>
              </a:rPr>
              <a:t>Avoir suivi une </a:t>
            </a:r>
            <a:r>
              <a:rPr lang="fr-FR" sz="1200" b="1">
                <a:solidFill>
                  <a:schemeClr val="lt1"/>
                </a:solidFill>
                <a:latin typeface="Century Gothic"/>
                <a:ea typeface="Century Gothic"/>
                <a:cs typeface="Century Gothic"/>
                <a:sym typeface="Century Gothic"/>
              </a:rPr>
              <a:t>formation pratique </a:t>
            </a:r>
            <a:r>
              <a:rPr lang="fr-FR" sz="1200">
                <a:solidFill>
                  <a:schemeClr val="lt1"/>
                </a:solidFill>
                <a:latin typeface="Century Gothic"/>
                <a:ea typeface="Century Gothic"/>
                <a:cs typeface="Century Gothic"/>
                <a:sym typeface="Century Gothic"/>
              </a:rPr>
              <a:t>avec un enseignant expert</a:t>
            </a:r>
            <a:br>
              <a:rPr lang="fr-FR" sz="1200">
                <a:solidFill>
                  <a:schemeClr val="lt1"/>
                </a:solidFill>
                <a:latin typeface="Century Gothic"/>
                <a:ea typeface="Century Gothic"/>
                <a:cs typeface="Century Gothic"/>
                <a:sym typeface="Century Gothic"/>
              </a:rPr>
            </a:br>
            <a:r>
              <a:rPr lang="fr-FR" sz="1200">
                <a:solidFill>
                  <a:schemeClr val="lt1"/>
                </a:solidFill>
                <a:latin typeface="Century Gothic"/>
                <a:ea typeface="Century Gothic"/>
                <a:cs typeface="Century Gothic"/>
                <a:sym typeface="Century Gothic"/>
              </a:rPr>
              <a:t>de l’école de conduite (</a:t>
            </a:r>
            <a:r>
              <a:rPr lang="fr-FR" sz="1200" b="1">
                <a:solidFill>
                  <a:schemeClr val="lt1"/>
                </a:solidFill>
                <a:latin typeface="Century Gothic"/>
                <a:ea typeface="Century Gothic"/>
                <a:cs typeface="Century Gothic"/>
                <a:sym typeface="Century Gothic"/>
              </a:rPr>
              <a:t>20 heures minimum ou 13h en boite auto</a:t>
            </a:r>
            <a:r>
              <a:rPr lang="fr-FR" sz="1200">
                <a:solidFill>
                  <a:schemeClr val="lt1"/>
                </a:solidFill>
                <a:latin typeface="Century Gothic"/>
                <a:ea typeface="Century Gothic"/>
                <a:cs typeface="Century Gothic"/>
                <a:sym typeface="Century Gothic"/>
              </a:rPr>
              <a:t>)</a:t>
            </a:r>
            <a:endParaRPr/>
          </a:p>
          <a:p>
            <a:pPr marL="285750" marR="0" lvl="0" indent="-285750" algn="l" rtl="0">
              <a:spcBef>
                <a:spcPts val="0"/>
              </a:spcBef>
              <a:spcAft>
                <a:spcPts val="0"/>
              </a:spcAft>
              <a:buClr>
                <a:schemeClr val="lt1"/>
              </a:buClr>
              <a:buSzPts val="1200"/>
              <a:buFont typeface="Century Gothic"/>
              <a:buChar char="-"/>
            </a:pPr>
            <a:r>
              <a:rPr lang="fr-FR" sz="1200">
                <a:solidFill>
                  <a:schemeClr val="lt1"/>
                </a:solidFill>
                <a:latin typeface="Century Gothic"/>
                <a:ea typeface="Century Gothic"/>
                <a:cs typeface="Century Gothic"/>
                <a:sym typeface="Century Gothic"/>
              </a:rPr>
              <a:t>Bénéficier d’une </a:t>
            </a:r>
            <a:r>
              <a:rPr lang="fr-FR" sz="1200" b="1">
                <a:solidFill>
                  <a:schemeClr val="lt1"/>
                </a:solidFill>
                <a:latin typeface="Century Gothic"/>
                <a:ea typeface="Century Gothic"/>
                <a:cs typeface="Century Gothic"/>
                <a:sym typeface="Century Gothic"/>
              </a:rPr>
              <a:t>évaluation favorable </a:t>
            </a:r>
            <a:r>
              <a:rPr lang="fr-FR" sz="1200">
                <a:solidFill>
                  <a:schemeClr val="lt1"/>
                </a:solidFill>
                <a:latin typeface="Century Gothic"/>
                <a:ea typeface="Century Gothic"/>
                <a:cs typeface="Century Gothic"/>
                <a:sym typeface="Century Gothic"/>
              </a:rPr>
              <a:t>de la part de son</a:t>
            </a:r>
            <a:br>
              <a:rPr lang="fr-FR" sz="1200">
                <a:solidFill>
                  <a:schemeClr val="lt1"/>
                </a:solidFill>
                <a:latin typeface="Century Gothic"/>
                <a:ea typeface="Century Gothic"/>
                <a:cs typeface="Century Gothic"/>
                <a:sym typeface="Century Gothic"/>
              </a:rPr>
            </a:br>
            <a:r>
              <a:rPr lang="fr-FR" sz="1200">
                <a:solidFill>
                  <a:schemeClr val="lt1"/>
                </a:solidFill>
                <a:latin typeface="Century Gothic"/>
                <a:ea typeface="Century Gothic"/>
                <a:cs typeface="Century Gothic"/>
                <a:sym typeface="Century Gothic"/>
              </a:rPr>
              <a:t>enseignant de la conduite ou après validation par inspecteur du permis de conduire lors de l’examen pratique.</a:t>
            </a:r>
            <a:endParaRPr/>
          </a:p>
        </p:txBody>
      </p:sp>
      <p:sp>
        <p:nvSpPr>
          <p:cNvPr id="427" name="Google Shape;427;p20"/>
          <p:cNvSpPr/>
          <p:nvPr/>
        </p:nvSpPr>
        <p:spPr>
          <a:xfrm>
            <a:off x="5583026" y="1905928"/>
            <a:ext cx="3122147" cy="2848687"/>
          </a:xfrm>
          <a:prstGeom prst="diamond">
            <a:avLst/>
          </a:prstGeom>
          <a:solidFill>
            <a:srgbClr val="F5F4EE"/>
          </a:solidFill>
          <a:ln w="12700"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8" name="Google Shape;428;p20"/>
          <p:cNvSpPr txBox="1"/>
          <p:nvPr/>
        </p:nvSpPr>
        <p:spPr>
          <a:xfrm>
            <a:off x="6023823" y="2653151"/>
            <a:ext cx="219791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1" u="sng">
                <a:solidFill>
                  <a:srgbClr val="D0363B"/>
                </a:solidFill>
                <a:latin typeface="Century Gothic"/>
                <a:ea typeface="Century Gothic"/>
                <a:cs typeface="Century Gothic"/>
                <a:sym typeface="Century Gothic"/>
              </a:rPr>
              <a:t>QUAND CHOISIR</a:t>
            </a:r>
            <a:br>
              <a:rPr lang="fr-FR" sz="1200" b="1" u="sng">
                <a:solidFill>
                  <a:srgbClr val="D0363B"/>
                </a:solidFill>
                <a:latin typeface="Century Gothic"/>
                <a:ea typeface="Century Gothic"/>
                <a:cs typeface="Century Gothic"/>
                <a:sym typeface="Century Gothic"/>
              </a:rPr>
            </a:br>
            <a:r>
              <a:rPr lang="fr-FR" sz="1200" b="1" u="sng">
                <a:solidFill>
                  <a:srgbClr val="D0363B"/>
                </a:solidFill>
                <a:latin typeface="Century Gothic"/>
                <a:ea typeface="Century Gothic"/>
                <a:cs typeface="Century Gothic"/>
                <a:sym typeface="Century Gothic"/>
              </a:rPr>
              <a:t>LA CONDUITE SUPERVISÉE ?</a:t>
            </a:r>
            <a:endParaRPr/>
          </a:p>
        </p:txBody>
      </p:sp>
      <p:sp>
        <p:nvSpPr>
          <p:cNvPr id="429" name="Google Shape;429;p20"/>
          <p:cNvSpPr txBox="1"/>
          <p:nvPr/>
        </p:nvSpPr>
        <p:spPr>
          <a:xfrm>
            <a:off x="5788932" y="3202727"/>
            <a:ext cx="266769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a:solidFill>
                  <a:schemeClr val="dk1"/>
                </a:solidFill>
                <a:latin typeface="Century Gothic"/>
                <a:ea typeface="Century Gothic"/>
                <a:cs typeface="Century Gothic"/>
                <a:sym typeface="Century Gothic"/>
              </a:rPr>
              <a:t>&gt;&gt;</a:t>
            </a:r>
            <a:r>
              <a:rPr lang="fr-FR" sz="1100">
                <a:solidFill>
                  <a:schemeClr val="dk1"/>
                </a:solidFill>
                <a:latin typeface="Century Gothic"/>
                <a:ea typeface="Century Gothic"/>
                <a:cs typeface="Century Gothic"/>
                <a:sym typeface="Century Gothic"/>
              </a:rPr>
              <a:t> Au moment de votre </a:t>
            </a:r>
            <a:r>
              <a:rPr lang="fr-FR" sz="1100" b="1">
                <a:solidFill>
                  <a:schemeClr val="dk1"/>
                </a:solidFill>
                <a:latin typeface="Century Gothic"/>
                <a:ea typeface="Century Gothic"/>
                <a:cs typeface="Century Gothic"/>
                <a:sym typeface="Century Gothic"/>
              </a:rPr>
              <a:t>inscription</a:t>
            </a:r>
            <a:br>
              <a:rPr lang="fr-FR" sz="1100" b="1">
                <a:solidFill>
                  <a:schemeClr val="dk1"/>
                </a:solidFill>
                <a:latin typeface="Century Gothic"/>
                <a:ea typeface="Century Gothic"/>
                <a:cs typeface="Century Gothic"/>
                <a:sym typeface="Century Gothic"/>
              </a:rPr>
            </a:br>
            <a:r>
              <a:rPr lang="fr-FR" sz="1100" b="1">
                <a:solidFill>
                  <a:schemeClr val="dk1"/>
                </a:solidFill>
                <a:latin typeface="Century Gothic"/>
                <a:ea typeface="Century Gothic"/>
                <a:cs typeface="Century Gothic"/>
                <a:sym typeface="Century Gothic"/>
              </a:rPr>
              <a:t>&gt;&gt;</a:t>
            </a:r>
            <a:r>
              <a:rPr lang="fr-FR" sz="1100">
                <a:solidFill>
                  <a:schemeClr val="dk1"/>
                </a:solidFill>
                <a:latin typeface="Century Gothic"/>
                <a:ea typeface="Century Gothic"/>
                <a:cs typeface="Century Gothic"/>
                <a:sym typeface="Century Gothic"/>
              </a:rPr>
              <a:t> </a:t>
            </a:r>
            <a:r>
              <a:rPr lang="fr-FR" sz="1100" b="1">
                <a:solidFill>
                  <a:schemeClr val="dk1"/>
                </a:solidFill>
                <a:latin typeface="Century Gothic"/>
                <a:ea typeface="Century Gothic"/>
                <a:cs typeface="Century Gothic"/>
                <a:sym typeface="Century Gothic"/>
              </a:rPr>
              <a:t>Suite à un échec </a:t>
            </a:r>
            <a:r>
              <a:rPr lang="fr-FR" sz="1100">
                <a:solidFill>
                  <a:schemeClr val="dk1"/>
                </a:solidFill>
                <a:latin typeface="Century Gothic"/>
                <a:ea typeface="Century Gothic"/>
                <a:cs typeface="Century Gothic"/>
                <a:sym typeface="Century Gothic"/>
              </a:rPr>
              <a:t>lors de</a:t>
            </a:r>
            <a:br>
              <a:rPr lang="fr-FR" sz="1100">
                <a:solidFill>
                  <a:schemeClr val="dk1"/>
                </a:solidFill>
                <a:latin typeface="Century Gothic"/>
                <a:ea typeface="Century Gothic"/>
                <a:cs typeface="Century Gothic"/>
                <a:sym typeface="Century Gothic"/>
              </a:rPr>
            </a:br>
            <a:r>
              <a:rPr lang="fr-FR" sz="1100">
                <a:solidFill>
                  <a:schemeClr val="dk1"/>
                </a:solidFill>
                <a:latin typeface="Century Gothic"/>
                <a:ea typeface="Century Gothic"/>
                <a:cs typeface="Century Gothic"/>
                <a:sym typeface="Century Gothic"/>
              </a:rPr>
              <a:t>votre examen pratique </a:t>
            </a:r>
            <a:endParaRPr/>
          </a:p>
        </p:txBody>
      </p:sp>
      <p:sp>
        <p:nvSpPr>
          <p:cNvPr id="430" name="Google Shape;430;p20"/>
          <p:cNvSpPr/>
          <p:nvPr/>
        </p:nvSpPr>
        <p:spPr>
          <a:xfrm>
            <a:off x="534304" y="2429120"/>
            <a:ext cx="2850452"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FR" sz="1600" b="1">
                <a:solidFill>
                  <a:srgbClr val="3D3E44"/>
                </a:solidFill>
                <a:latin typeface="Century Gothic"/>
                <a:ea typeface="Century Gothic"/>
                <a:cs typeface="Century Gothic"/>
                <a:sym typeface="Century Gothic"/>
              </a:rPr>
              <a:t>LES CONDITIONS ? </a:t>
            </a:r>
            <a:endParaRPr/>
          </a:p>
        </p:txBody>
      </p:sp>
      <p:sp>
        <p:nvSpPr>
          <p:cNvPr id="431" name="Google Shape;431;p20"/>
          <p:cNvSpPr/>
          <p:nvPr/>
        </p:nvSpPr>
        <p:spPr>
          <a:xfrm>
            <a:off x="1085690" y="4383604"/>
            <a:ext cx="2426110" cy="2012884"/>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3D3E44"/>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rgbClr val="3D3E44"/>
              </a:solidFill>
              <a:latin typeface="Century Gothic"/>
              <a:ea typeface="Century Gothic"/>
              <a:cs typeface="Century Gothic"/>
              <a:sym typeface="Century Gothic"/>
            </a:endParaRPr>
          </a:p>
          <a:p>
            <a:pPr marL="171450" marR="0" lvl="0" indent="-1714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Être titulaire du </a:t>
            </a:r>
            <a:r>
              <a:rPr lang="fr-FR" sz="1000" b="1">
                <a:solidFill>
                  <a:srgbClr val="3D3E44"/>
                </a:solidFill>
                <a:latin typeface="Century Gothic"/>
                <a:ea typeface="Century Gothic"/>
                <a:cs typeface="Century Gothic"/>
                <a:sym typeface="Century Gothic"/>
              </a:rPr>
              <a:t>permis B depuis au moins 5 ans </a:t>
            </a:r>
            <a:r>
              <a:rPr lang="fr-FR" sz="1000">
                <a:solidFill>
                  <a:srgbClr val="3D3E44"/>
                </a:solidFill>
                <a:latin typeface="Century Gothic"/>
                <a:ea typeface="Century Gothic"/>
                <a:cs typeface="Century Gothic"/>
                <a:sym typeface="Century Gothic"/>
              </a:rPr>
              <a:t>(sans interruption)</a:t>
            </a:r>
            <a:endParaRPr/>
          </a:p>
          <a:p>
            <a:pPr marL="171450" marR="0" lvl="0" indent="-171450" algn="l" rtl="0">
              <a:spcBef>
                <a:spcPts val="0"/>
              </a:spcBef>
              <a:spcAft>
                <a:spcPts val="0"/>
              </a:spcAft>
              <a:buClr>
                <a:srgbClr val="3D3E44"/>
              </a:buClr>
              <a:buSzPts val="1000"/>
              <a:buFont typeface="Century Gothic"/>
              <a:buChar char="-"/>
            </a:pPr>
            <a:r>
              <a:rPr lang="fr-FR" sz="1000">
                <a:solidFill>
                  <a:srgbClr val="3D3E44"/>
                </a:solidFill>
                <a:latin typeface="Century Gothic"/>
                <a:ea typeface="Century Gothic"/>
                <a:cs typeface="Century Gothic"/>
                <a:sym typeface="Century Gothic"/>
              </a:rPr>
              <a:t>Obtenir </a:t>
            </a:r>
            <a:r>
              <a:rPr lang="fr-FR" sz="1000" b="1">
                <a:solidFill>
                  <a:srgbClr val="3D3E44"/>
                </a:solidFill>
                <a:latin typeface="Century Gothic"/>
                <a:ea typeface="Century Gothic"/>
                <a:cs typeface="Century Gothic"/>
                <a:sym typeface="Century Gothic"/>
              </a:rPr>
              <a:t>l'accord de son assureur</a:t>
            </a:r>
            <a:endParaRPr/>
          </a:p>
          <a:p>
            <a:pPr marL="171450" marR="0" lvl="0" indent="-171450" algn="l" rtl="0">
              <a:spcBef>
                <a:spcPts val="0"/>
              </a:spcBef>
              <a:spcAft>
                <a:spcPts val="0"/>
              </a:spcAft>
              <a:buClr>
                <a:srgbClr val="3D3E44"/>
              </a:buClr>
              <a:buSzPts val="1000"/>
              <a:buFont typeface="Century Gothic"/>
              <a:buChar char="-"/>
            </a:pPr>
            <a:r>
              <a:rPr lang="fr-FR" sz="1000" b="1">
                <a:solidFill>
                  <a:srgbClr val="3D3E44"/>
                </a:solidFill>
                <a:latin typeface="Century Gothic"/>
                <a:ea typeface="Century Gothic"/>
                <a:cs typeface="Century Gothic"/>
                <a:sym typeface="Century Gothic"/>
              </a:rPr>
              <a:t>Figurer dans le contrat </a:t>
            </a:r>
            <a:r>
              <a:rPr lang="fr-FR" sz="1000">
                <a:solidFill>
                  <a:srgbClr val="3D3E44"/>
                </a:solidFill>
                <a:latin typeface="Century Gothic"/>
                <a:ea typeface="Century Gothic"/>
                <a:cs typeface="Century Gothic"/>
                <a:sym typeface="Century Gothic"/>
              </a:rPr>
              <a:t>signé avec l'école de conduite</a:t>
            </a:r>
            <a:endParaRPr/>
          </a:p>
          <a:p>
            <a:pPr marL="0" marR="0" lvl="0" indent="0" algn="l" rtl="0">
              <a:spcBef>
                <a:spcPts val="0"/>
              </a:spcBef>
              <a:spcAft>
                <a:spcPts val="0"/>
              </a:spcAft>
              <a:buNone/>
            </a:pPr>
            <a:endParaRPr sz="1000">
              <a:solidFill>
                <a:srgbClr val="3D3E44"/>
              </a:solidFill>
              <a:latin typeface="Century Gothic"/>
              <a:ea typeface="Century Gothic"/>
              <a:cs typeface="Century Gothic"/>
              <a:sym typeface="Century Gothic"/>
            </a:endParaRPr>
          </a:p>
          <a:p>
            <a:pPr marL="0" marR="0" lvl="0" indent="0" algn="l" rtl="0">
              <a:spcBef>
                <a:spcPts val="0"/>
              </a:spcBef>
              <a:spcAft>
                <a:spcPts val="0"/>
              </a:spcAft>
              <a:buNone/>
            </a:pPr>
            <a:r>
              <a:rPr lang="fr-FR" sz="1000" b="1" u="sng">
                <a:solidFill>
                  <a:srgbClr val="3D3E44"/>
                </a:solidFill>
                <a:latin typeface="Century Gothic"/>
                <a:ea typeface="Century Gothic"/>
                <a:cs typeface="Century Gothic"/>
                <a:sym typeface="Century Gothic"/>
              </a:rPr>
              <a:t>A NOTER</a:t>
            </a:r>
            <a:endParaRPr/>
          </a:p>
          <a:p>
            <a:pPr marL="0" marR="0" lvl="0" indent="0" algn="l" rtl="0">
              <a:spcBef>
                <a:spcPts val="0"/>
              </a:spcBef>
              <a:spcAft>
                <a:spcPts val="0"/>
              </a:spcAft>
              <a:buNone/>
            </a:pPr>
            <a:r>
              <a:rPr lang="fr-FR" sz="1000" i="1">
                <a:solidFill>
                  <a:srgbClr val="3D3E44"/>
                </a:solidFill>
                <a:latin typeface="Century Gothic"/>
                <a:ea typeface="Century Gothic"/>
                <a:cs typeface="Century Gothic"/>
                <a:sym typeface="Century Gothic"/>
              </a:rPr>
              <a:t>Il est possible d'avoir plusieurs accompagnateurs, également hors du cadre familial.</a:t>
            </a:r>
            <a:endParaRPr/>
          </a:p>
        </p:txBody>
      </p:sp>
      <p:sp>
        <p:nvSpPr>
          <p:cNvPr id="432" name="Google Shape;432;p20"/>
          <p:cNvSpPr/>
          <p:nvPr/>
        </p:nvSpPr>
        <p:spPr>
          <a:xfrm>
            <a:off x="3564192" y="4383604"/>
            <a:ext cx="2426110" cy="2012884"/>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br>
              <a:rPr lang="fr-FR" sz="1000" i="1">
                <a:solidFill>
                  <a:srgbClr val="3D3E44"/>
                </a:solidFill>
                <a:latin typeface="Century Gothic"/>
                <a:ea typeface="Century Gothic"/>
                <a:cs typeface="Century Gothic"/>
                <a:sym typeface="Century Gothic"/>
              </a:rPr>
            </a:br>
            <a:br>
              <a:rPr lang="fr-FR" sz="1000" i="1">
                <a:solidFill>
                  <a:srgbClr val="3D3E44"/>
                </a:solidFill>
                <a:latin typeface="Century Gothic"/>
                <a:ea typeface="Century Gothic"/>
                <a:cs typeface="Century Gothic"/>
                <a:sym typeface="Century Gothic"/>
              </a:rPr>
            </a:br>
            <a:br>
              <a:rPr lang="fr-FR" sz="1000" i="1">
                <a:solidFill>
                  <a:srgbClr val="3D3E44"/>
                </a:solidFill>
                <a:latin typeface="Century Gothic"/>
                <a:ea typeface="Century Gothic"/>
                <a:cs typeface="Century Gothic"/>
                <a:sym typeface="Century Gothic"/>
              </a:rPr>
            </a:br>
            <a:br>
              <a:rPr lang="fr-FR" sz="1000" i="1">
                <a:solidFill>
                  <a:srgbClr val="3D3E44"/>
                </a:solidFill>
                <a:latin typeface="Century Gothic"/>
                <a:ea typeface="Century Gothic"/>
                <a:cs typeface="Century Gothic"/>
                <a:sym typeface="Century Gothic"/>
              </a:rPr>
            </a:br>
            <a:r>
              <a:rPr lang="fr-FR" sz="1000">
                <a:solidFill>
                  <a:srgbClr val="3D3E44"/>
                </a:solidFill>
                <a:latin typeface="Century Gothic"/>
                <a:ea typeface="Century Gothic"/>
                <a:cs typeface="Century Gothic"/>
                <a:sym typeface="Century Gothic"/>
              </a:rPr>
              <a:t>Comme pour le permis B classique, la </a:t>
            </a:r>
            <a:r>
              <a:rPr lang="fr-FR" sz="1000" b="1">
                <a:solidFill>
                  <a:srgbClr val="3D3E44"/>
                </a:solidFill>
                <a:latin typeface="Century Gothic"/>
                <a:ea typeface="Century Gothic"/>
                <a:cs typeface="Century Gothic"/>
                <a:sym typeface="Century Gothic"/>
              </a:rPr>
              <a:t>période probatoire est de 3 ans</a:t>
            </a:r>
            <a:br>
              <a:rPr lang="fr-FR" sz="1000">
                <a:solidFill>
                  <a:srgbClr val="3D3E44"/>
                </a:solidFill>
                <a:latin typeface="Century Gothic"/>
                <a:ea typeface="Century Gothic"/>
                <a:cs typeface="Century Gothic"/>
                <a:sym typeface="Century Gothic"/>
              </a:rPr>
            </a:br>
            <a:r>
              <a:rPr lang="fr-FR" sz="1000">
                <a:solidFill>
                  <a:srgbClr val="3D3E44"/>
                </a:solidFill>
                <a:latin typeface="Century Gothic"/>
                <a:ea typeface="Century Gothic"/>
                <a:cs typeface="Century Gothic"/>
                <a:sym typeface="Century Gothic"/>
              </a:rPr>
              <a:t>(6 points à l’obtention du permis et 12 points au bout de 3 ans sans infraction)</a:t>
            </a:r>
            <a:br>
              <a:rPr lang="fr-FR" sz="1000">
                <a:solidFill>
                  <a:srgbClr val="3D3E44"/>
                </a:solidFill>
                <a:latin typeface="Century Gothic"/>
                <a:ea typeface="Century Gothic"/>
                <a:cs typeface="Century Gothic"/>
                <a:sym typeface="Century Gothic"/>
              </a:rPr>
            </a:br>
            <a:br>
              <a:rPr lang="fr-FR" sz="1000">
                <a:solidFill>
                  <a:srgbClr val="3D3E44"/>
                </a:solidFill>
                <a:latin typeface="Century Gothic"/>
                <a:ea typeface="Century Gothic"/>
                <a:cs typeface="Century Gothic"/>
                <a:sym typeface="Century Gothic"/>
              </a:rPr>
            </a:br>
            <a:r>
              <a:rPr lang="fr-FR" sz="1000">
                <a:solidFill>
                  <a:srgbClr val="3D3E44"/>
                </a:solidFill>
                <a:latin typeface="Century Gothic"/>
                <a:ea typeface="Century Gothic"/>
                <a:cs typeface="Century Gothic"/>
                <a:sym typeface="Century Gothic"/>
              </a:rPr>
              <a:t>L’élève ne bénéficie pas nécessairement de tarifs préférentiels en souscrivant son assurance « jeune conducteur » </a:t>
            </a:r>
            <a:br>
              <a:rPr lang="fr-FR" sz="1000" i="1">
                <a:solidFill>
                  <a:srgbClr val="3D3E44"/>
                </a:solidFill>
                <a:latin typeface="Century Gothic"/>
                <a:ea typeface="Century Gothic"/>
                <a:cs typeface="Century Gothic"/>
                <a:sym typeface="Century Gothic"/>
              </a:rPr>
            </a:br>
            <a:br>
              <a:rPr lang="fr-FR" sz="1000" i="1">
                <a:solidFill>
                  <a:srgbClr val="3D3E44"/>
                </a:solidFill>
                <a:latin typeface="Century Gothic"/>
                <a:ea typeface="Century Gothic"/>
                <a:cs typeface="Century Gothic"/>
                <a:sym typeface="Century Gothic"/>
              </a:rPr>
            </a:br>
            <a:endParaRPr sz="1000" i="1">
              <a:solidFill>
                <a:srgbClr val="3D3E44"/>
              </a:solidFill>
              <a:latin typeface="Century Gothic"/>
              <a:ea typeface="Century Gothic"/>
              <a:cs typeface="Century Gothic"/>
              <a:sym typeface="Century Gothic"/>
            </a:endParaRPr>
          </a:p>
        </p:txBody>
      </p:sp>
      <p:sp>
        <p:nvSpPr>
          <p:cNvPr id="433" name="Google Shape;433;p20"/>
          <p:cNvSpPr/>
          <p:nvPr/>
        </p:nvSpPr>
        <p:spPr>
          <a:xfrm>
            <a:off x="1090830" y="4389159"/>
            <a:ext cx="2426110"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00" b="1">
                <a:solidFill>
                  <a:schemeClr val="lt1"/>
                </a:solidFill>
                <a:latin typeface="Century Gothic"/>
                <a:ea typeface="Century Gothic"/>
                <a:cs typeface="Century Gothic"/>
                <a:sym typeface="Century Gothic"/>
              </a:rPr>
              <a:t>CONDITIONS POUR L’ACCOMPAGNATEUR</a:t>
            </a:r>
            <a:endParaRPr/>
          </a:p>
        </p:txBody>
      </p:sp>
      <p:sp>
        <p:nvSpPr>
          <p:cNvPr id="434" name="Google Shape;434;p20"/>
          <p:cNvSpPr/>
          <p:nvPr/>
        </p:nvSpPr>
        <p:spPr>
          <a:xfrm>
            <a:off x="3564192" y="4389159"/>
            <a:ext cx="2426110"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00" b="1">
                <a:solidFill>
                  <a:schemeClr val="lt1"/>
                </a:solidFill>
                <a:latin typeface="Century Gothic"/>
                <a:ea typeface="Century Gothic"/>
                <a:cs typeface="Century Gothic"/>
                <a:sym typeface="Century Gothic"/>
              </a:rPr>
              <a:t>INFOS</a:t>
            </a:r>
            <a:br>
              <a:rPr lang="fr-FR" sz="900" b="1">
                <a:solidFill>
                  <a:schemeClr val="lt1"/>
                </a:solidFill>
                <a:latin typeface="Century Gothic"/>
                <a:ea typeface="Century Gothic"/>
                <a:cs typeface="Century Gothic"/>
                <a:sym typeface="Century Gothic"/>
              </a:rPr>
            </a:br>
            <a:r>
              <a:rPr lang="fr-FR" sz="900" b="1">
                <a:solidFill>
                  <a:schemeClr val="lt1"/>
                </a:solidFill>
                <a:latin typeface="Century Gothic"/>
                <a:ea typeface="Century Gothic"/>
                <a:cs typeface="Century Gothic"/>
                <a:sym typeface="Century Gothic"/>
              </a:rPr>
              <a:t>COMPLÉMENTAIRES</a:t>
            </a:r>
            <a:endParaRPr/>
          </a:p>
        </p:txBody>
      </p:sp>
      <p:sp>
        <p:nvSpPr>
          <p:cNvPr id="435" name="Google Shape;435;p20"/>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1.7 DU LABEL DE L’ETAT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1"/>
          <p:cNvSpPr/>
          <p:nvPr/>
        </p:nvSpPr>
        <p:spPr>
          <a:xfrm>
            <a:off x="704675" y="1857986"/>
            <a:ext cx="7885652" cy="4371364"/>
          </a:xfrm>
          <a:prstGeom prst="rect">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cxnSp>
        <p:nvCxnSpPr>
          <p:cNvPr id="441" name="Google Shape;441;p21"/>
          <p:cNvCxnSpPr/>
          <p:nvPr/>
        </p:nvCxnSpPr>
        <p:spPr>
          <a:xfrm>
            <a:off x="872675" y="4078437"/>
            <a:ext cx="7457593" cy="0"/>
          </a:xfrm>
          <a:prstGeom prst="straightConnector1">
            <a:avLst/>
          </a:prstGeom>
          <a:noFill/>
          <a:ln w="12700" cap="flat" cmpd="sng">
            <a:solidFill>
              <a:srgbClr val="2D2D2D"/>
            </a:solidFill>
            <a:prstDash val="solid"/>
            <a:miter lim="800000"/>
            <a:headEnd type="none" w="sm" len="sm"/>
            <a:tailEnd type="none" w="sm" len="sm"/>
          </a:ln>
        </p:spPr>
      </p:cxnSp>
      <p:sp>
        <p:nvSpPr>
          <p:cNvPr id="442" name="Google Shape;442;p21"/>
          <p:cNvSpPr txBox="1"/>
          <p:nvPr/>
        </p:nvSpPr>
        <p:spPr>
          <a:xfrm>
            <a:off x="3088548" y="2046715"/>
            <a:ext cx="5241711" cy="18158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Century Gothic"/>
              <a:buNone/>
            </a:pPr>
            <a:br>
              <a:rPr lang="fr-FR" sz="1600" b="0" i="0" u="none" strike="noStrike" cap="none" dirty="0">
                <a:solidFill>
                  <a:srgbClr val="000000"/>
                </a:solidFill>
                <a:latin typeface="Century Gothic"/>
                <a:ea typeface="Century Gothic"/>
                <a:cs typeface="Century Gothic"/>
                <a:sym typeface="Century Gothic"/>
              </a:rPr>
            </a:br>
            <a:r>
              <a:rPr lang="fr-FR" sz="1200" b="0" i="0" u="none" strike="noStrike" cap="none" dirty="0">
                <a:solidFill>
                  <a:srgbClr val="000000"/>
                </a:solidFill>
                <a:latin typeface="Century Gothic"/>
                <a:ea typeface="Century Gothic"/>
                <a:cs typeface="Century Gothic"/>
                <a:sym typeface="Century Gothic"/>
              </a:rPr>
              <a:t>Tous les salariés âgés de 16 ans et plus disposent d’un Compte Personnel de Formation. Ce compte est crédité chaque année afin de permettre à son détenteur de suivre des formations financées par celui-ci. </a:t>
            </a:r>
            <a:endParaRPr dirty="0"/>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Votre CPF vous offre la possibilité de financer votre permis de conduire dans la limite du plafond disponible. </a:t>
            </a:r>
            <a:endParaRPr dirty="0"/>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Ce financement concerne les catégories A1, A2, B, B1, BE, B78, C1, C, D1, D, C1E, CE, D1E, DE sous certaines conditions.</a:t>
            </a:r>
            <a:endParaRPr dirty="0"/>
          </a:p>
        </p:txBody>
      </p:sp>
      <p:cxnSp>
        <p:nvCxnSpPr>
          <p:cNvPr id="443" name="Google Shape;443;p21"/>
          <p:cNvCxnSpPr/>
          <p:nvPr/>
        </p:nvCxnSpPr>
        <p:spPr>
          <a:xfrm>
            <a:off x="2954323" y="2045056"/>
            <a:ext cx="0" cy="3960000"/>
          </a:xfrm>
          <a:prstGeom prst="straightConnector1">
            <a:avLst/>
          </a:prstGeom>
          <a:noFill/>
          <a:ln w="12700" cap="flat" cmpd="sng">
            <a:solidFill>
              <a:srgbClr val="2D2D2D"/>
            </a:solidFill>
            <a:prstDash val="solid"/>
            <a:miter lim="800000"/>
            <a:headEnd type="none" w="sm" len="sm"/>
            <a:tailEnd type="none" w="sm" len="sm"/>
          </a:ln>
        </p:spPr>
      </p:cxnSp>
      <p:sp>
        <p:nvSpPr>
          <p:cNvPr id="444" name="Google Shape;444;p21"/>
          <p:cNvSpPr/>
          <p:nvPr/>
        </p:nvSpPr>
        <p:spPr>
          <a:xfrm>
            <a:off x="3174490" y="4208557"/>
            <a:ext cx="5195670" cy="99866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1200"/>
              <a:buFont typeface="Montserrat"/>
              <a:buNone/>
            </a:pPr>
            <a:endParaRPr sz="1200" b="0" i="0" u="none" strike="noStrike" cap="none">
              <a:solidFill>
                <a:srgbClr val="000000"/>
              </a:solidFill>
              <a:latin typeface="Century Gothic"/>
              <a:ea typeface="Century Gothic"/>
              <a:cs typeface="Century Gothic"/>
              <a:sym typeface="Century Gothic"/>
            </a:endParaRPr>
          </a:p>
        </p:txBody>
      </p:sp>
      <p:sp>
        <p:nvSpPr>
          <p:cNvPr id="445" name="Google Shape;445;p21"/>
          <p:cNvSpPr txBox="1"/>
          <p:nvPr/>
        </p:nvSpPr>
        <p:spPr>
          <a:xfrm>
            <a:off x="872675" y="2316726"/>
            <a:ext cx="14428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Qu’est-ce que le CPF</a:t>
            </a:r>
            <a:endParaRPr/>
          </a:p>
        </p:txBody>
      </p:sp>
      <p:sp>
        <p:nvSpPr>
          <p:cNvPr id="446" name="Google Shape;446;p21"/>
          <p:cNvSpPr txBox="1"/>
          <p:nvPr/>
        </p:nvSpPr>
        <p:spPr>
          <a:xfrm>
            <a:off x="872675" y="4560894"/>
            <a:ext cx="191364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 positionnement</a:t>
            </a:r>
            <a:endParaRPr/>
          </a:p>
        </p:txBody>
      </p:sp>
      <p:sp>
        <p:nvSpPr>
          <p:cNvPr id="447" name="Google Shape;447;p21"/>
          <p:cNvSpPr txBox="1"/>
          <p:nvPr/>
        </p:nvSpPr>
        <p:spPr>
          <a:xfrm>
            <a:off x="1602297" y="457025"/>
            <a:ext cx="706353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3200"/>
              <a:buFont typeface="Century Gothic"/>
              <a:buNone/>
            </a:pPr>
            <a:r>
              <a:rPr lang="fr-FR" sz="3200" b="1" i="0" u="sng" strike="noStrike" cap="none" dirty="0">
                <a:solidFill>
                  <a:srgbClr val="D0363B"/>
                </a:solidFill>
                <a:latin typeface="Century Gothic"/>
                <a:ea typeface="Century Gothic"/>
                <a:cs typeface="Century Gothic"/>
                <a:sym typeface="Century Gothic"/>
              </a:rPr>
              <a:t>Financement fonds publics ou mutualisés (ex : CPF)</a:t>
            </a:r>
            <a:endParaRPr sz="3200" b="0" i="0" u="sng" strike="noStrike" cap="none" dirty="0">
              <a:solidFill>
                <a:srgbClr val="000000"/>
              </a:solidFill>
              <a:latin typeface="Century Gothic"/>
              <a:ea typeface="Century Gothic"/>
              <a:cs typeface="Century Gothic"/>
              <a:sym typeface="Century Gothic"/>
            </a:endParaRPr>
          </a:p>
        </p:txBody>
      </p:sp>
      <p:sp>
        <p:nvSpPr>
          <p:cNvPr id="448" name="Google Shape;448;p21"/>
          <p:cNvSpPr txBox="1"/>
          <p:nvPr/>
        </p:nvSpPr>
        <p:spPr>
          <a:xfrm>
            <a:off x="6841221" y="6489942"/>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2.3 DU LABEL DE L’ETAT</a:t>
            </a:r>
            <a:endParaRPr/>
          </a:p>
        </p:txBody>
      </p:sp>
      <p:sp>
        <p:nvSpPr>
          <p:cNvPr id="449" name="Google Shape;449;p21"/>
          <p:cNvSpPr txBox="1"/>
          <p:nvPr/>
        </p:nvSpPr>
        <p:spPr>
          <a:xfrm>
            <a:off x="3088548" y="4636820"/>
            <a:ext cx="5241711"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En cas de financement par des </a:t>
            </a:r>
            <a:r>
              <a:rPr lang="fr-FR" sz="1200" dirty="0">
                <a:latin typeface="Century Gothic"/>
                <a:ea typeface="Century Gothic"/>
                <a:cs typeface="Century Gothic"/>
                <a:sym typeface="Century Gothic"/>
              </a:rPr>
              <a:t>fonds publics </a:t>
            </a:r>
            <a:r>
              <a:rPr lang="fr-FR" sz="1200">
                <a:latin typeface="Century Gothic"/>
                <a:ea typeface="Century Gothic"/>
                <a:cs typeface="Century Gothic"/>
                <a:sym typeface="Century Gothic"/>
              </a:rPr>
              <a:t>ou mutualisés</a:t>
            </a:r>
            <a:r>
              <a:rPr lang="fr-FR" sz="1200" b="0" i="0" u="none" strike="noStrike" cap="none">
                <a:solidFill>
                  <a:srgbClr val="000000"/>
                </a:solidFill>
                <a:latin typeface="Century Gothic"/>
                <a:ea typeface="Century Gothic"/>
                <a:cs typeface="Century Gothic"/>
                <a:sym typeface="Century Gothic"/>
              </a:rPr>
              <a:t>, </a:t>
            </a:r>
            <a:r>
              <a:rPr lang="fr-FR" sz="1200" b="0" i="0" u="none" strike="noStrike" cap="none" dirty="0">
                <a:solidFill>
                  <a:srgbClr val="000000"/>
                </a:solidFill>
                <a:latin typeface="Century Gothic"/>
                <a:ea typeface="Century Gothic"/>
                <a:cs typeface="Century Gothic"/>
                <a:sym typeface="Century Gothic"/>
              </a:rPr>
              <a:t>nous étudierons ensemble à travers un court questionnaire votre projet professionnel, vos motivations, votre expérience passée et éventuellement les compétences déjà acquises en lien avec le permis visé.</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body" idx="1"/>
          </p:nvPr>
        </p:nvSpPr>
        <p:spPr>
          <a:xfrm>
            <a:off x="756012" y="1726164"/>
            <a:ext cx="7889185" cy="4157801"/>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2D2D2D"/>
              </a:buClr>
              <a:buSzPts val="2000"/>
              <a:buNone/>
            </a:pPr>
            <a:r>
              <a:rPr lang="fr-FR" sz="2000">
                <a:latin typeface="Century Gothic"/>
                <a:ea typeface="Century Gothic"/>
                <a:cs typeface="Century Gothic"/>
                <a:sym typeface="Century Gothic"/>
              </a:rPr>
              <a:t>L’association des </a:t>
            </a:r>
            <a:r>
              <a:rPr lang="fr-FR" sz="2000">
                <a:solidFill>
                  <a:srgbClr val="D0363B"/>
                </a:solidFill>
                <a:latin typeface="Century Gothic"/>
                <a:ea typeface="Century Gothic"/>
                <a:cs typeface="Century Gothic"/>
                <a:sym typeface="Century Gothic"/>
              </a:rPr>
              <a:t>Centres d’Education Routière</a:t>
            </a:r>
            <a:r>
              <a:rPr lang="fr-FR" sz="2000">
                <a:latin typeface="Century Gothic"/>
                <a:ea typeface="Century Gothic"/>
                <a:cs typeface="Century Gothic"/>
                <a:sym typeface="Century Gothic"/>
              </a:rPr>
              <a:t>, forte de plus de </a:t>
            </a:r>
            <a:r>
              <a:rPr lang="fr-FR" sz="2000">
                <a:solidFill>
                  <a:srgbClr val="D0363B"/>
                </a:solidFill>
                <a:latin typeface="Century Gothic"/>
                <a:ea typeface="Century Gothic"/>
                <a:cs typeface="Century Gothic"/>
                <a:sym typeface="Century Gothic"/>
              </a:rPr>
              <a:t>550</a:t>
            </a:r>
            <a:r>
              <a:rPr lang="fr-FR" sz="2000">
                <a:latin typeface="Century Gothic"/>
                <a:ea typeface="Century Gothic"/>
                <a:cs typeface="Century Gothic"/>
                <a:sym typeface="Century Gothic"/>
              </a:rPr>
              <a:t> enseignes réparties sur l’ensemble du territoire français, est un réseau d’écoles de conduite, créé en </a:t>
            </a:r>
            <a:r>
              <a:rPr lang="fr-FR" sz="2000" u="sng">
                <a:solidFill>
                  <a:srgbClr val="D0363B"/>
                </a:solidFill>
                <a:latin typeface="Century Gothic"/>
                <a:ea typeface="Century Gothic"/>
                <a:cs typeface="Century Gothic"/>
                <a:sym typeface="Century Gothic"/>
              </a:rPr>
              <a:t>1983</a:t>
            </a:r>
            <a:r>
              <a:rPr lang="fr-FR" sz="2000">
                <a:latin typeface="Century Gothic"/>
                <a:ea typeface="Century Gothic"/>
                <a:cs typeface="Century Gothic"/>
                <a:sym typeface="Century Gothic"/>
              </a:rPr>
              <a:t> et regroupant des professionnels dont le premier métier est de </a:t>
            </a:r>
            <a:r>
              <a:rPr lang="fr-FR" sz="2000">
                <a:solidFill>
                  <a:srgbClr val="D0363B"/>
                </a:solidFill>
                <a:latin typeface="Century Gothic"/>
                <a:ea typeface="Century Gothic"/>
                <a:cs typeface="Century Gothic"/>
                <a:sym typeface="Century Gothic"/>
              </a:rPr>
              <a:t>former des futurs conducteurs.</a:t>
            </a:r>
            <a:endParaRPr/>
          </a:p>
          <a:p>
            <a:pPr marL="0" lvl="0" indent="0" algn="just" rtl="0">
              <a:lnSpc>
                <a:spcPct val="100000"/>
              </a:lnSpc>
              <a:spcBef>
                <a:spcPts val="1000"/>
              </a:spcBef>
              <a:spcAft>
                <a:spcPts val="0"/>
              </a:spcAft>
              <a:buClr>
                <a:srgbClr val="2D2D2D"/>
              </a:buClr>
              <a:buSzPts val="2000"/>
              <a:buNone/>
            </a:pPr>
            <a:endParaRPr sz="2000">
              <a:latin typeface="Century Gothic"/>
              <a:ea typeface="Century Gothic"/>
              <a:cs typeface="Century Gothic"/>
              <a:sym typeface="Century Gothic"/>
            </a:endParaRPr>
          </a:p>
          <a:p>
            <a:pPr marL="0" lvl="0" indent="0" algn="just" rtl="0">
              <a:lnSpc>
                <a:spcPct val="100000"/>
              </a:lnSpc>
              <a:spcBef>
                <a:spcPts val="1000"/>
              </a:spcBef>
              <a:spcAft>
                <a:spcPts val="0"/>
              </a:spcAft>
              <a:buClr>
                <a:srgbClr val="2D2D2D"/>
              </a:buClr>
              <a:buSzPts val="2000"/>
              <a:buNone/>
            </a:pPr>
            <a:r>
              <a:rPr lang="fr-FR" sz="2000">
                <a:latin typeface="Century Gothic"/>
                <a:ea typeface="Century Gothic"/>
                <a:cs typeface="Century Gothic"/>
                <a:sym typeface="Century Gothic"/>
              </a:rPr>
              <a:t>L’objectif principal de CER réseau est de participer activement à l’amélioration de la </a:t>
            </a:r>
            <a:r>
              <a:rPr lang="fr-FR" sz="2000">
                <a:solidFill>
                  <a:srgbClr val="D0363B"/>
                </a:solidFill>
                <a:latin typeface="Century Gothic"/>
                <a:ea typeface="Century Gothic"/>
                <a:cs typeface="Century Gothic"/>
                <a:sym typeface="Century Gothic"/>
              </a:rPr>
              <a:t>sécurité routière </a:t>
            </a:r>
            <a:r>
              <a:rPr lang="fr-FR" sz="2000">
                <a:latin typeface="Century Gothic"/>
                <a:ea typeface="Century Gothic"/>
                <a:cs typeface="Century Gothic"/>
                <a:sym typeface="Century Gothic"/>
              </a:rPr>
              <a:t>de l’ensemble des usagers de la route, quels que soient leur âge et la nature de leur activité. Les adhérents au réseau des CER sont des </a:t>
            </a:r>
            <a:r>
              <a:rPr lang="fr-FR" sz="2000">
                <a:solidFill>
                  <a:srgbClr val="D0363B"/>
                </a:solidFill>
                <a:latin typeface="Century Gothic"/>
                <a:ea typeface="Century Gothic"/>
                <a:cs typeface="Century Gothic"/>
                <a:sym typeface="Century Gothic"/>
              </a:rPr>
              <a:t>chefs d’entreprise indépendants </a:t>
            </a:r>
            <a:r>
              <a:rPr lang="fr-FR" sz="2000">
                <a:latin typeface="Century Gothic"/>
                <a:ea typeface="Century Gothic"/>
                <a:cs typeface="Century Gothic"/>
                <a:sym typeface="Century Gothic"/>
              </a:rPr>
              <a:t>qui ont fait le choix de se retrouver sous une même bannière.</a:t>
            </a:r>
            <a:endParaRPr/>
          </a:p>
        </p:txBody>
      </p:sp>
      <p:sp>
        <p:nvSpPr>
          <p:cNvPr id="74" name="Google Shape;74;p2"/>
          <p:cNvSpPr txBox="1">
            <a:spLocks noGrp="1"/>
          </p:cNvSpPr>
          <p:nvPr>
            <p:ph type="title"/>
          </p:nvPr>
        </p:nvSpPr>
        <p:spPr>
          <a:xfrm>
            <a:off x="510516" y="561284"/>
            <a:ext cx="7886700" cy="9959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D0363B"/>
              </a:buClr>
              <a:buSzPts val="4000"/>
              <a:buFont typeface="Century Gothic"/>
              <a:buNone/>
            </a:pPr>
            <a:r>
              <a:rPr lang="fr-FR" u="sng">
                <a:latin typeface="Century Gothic"/>
                <a:ea typeface="Century Gothic"/>
                <a:cs typeface="Century Gothic"/>
                <a:sym typeface="Century Gothic"/>
              </a:rPr>
              <a:t>CER RÉSEAU</a:t>
            </a:r>
            <a:endParaRPr/>
          </a:p>
        </p:txBody>
      </p:sp>
      <p:pic>
        <p:nvPicPr>
          <p:cNvPr id="75" name="Google Shape;75;p2"/>
          <p:cNvPicPr preferRelativeResize="0"/>
          <p:nvPr/>
        </p:nvPicPr>
        <p:blipFill rotWithShape="1">
          <a:blip r:embed="rId3">
            <a:alphaModFix/>
          </a:blip>
          <a:srcRect/>
          <a:stretch/>
        </p:blipFill>
        <p:spPr>
          <a:xfrm>
            <a:off x="408050" y="5659244"/>
            <a:ext cx="695925" cy="706971"/>
          </a:xfrm>
          <a:prstGeom prst="rect">
            <a:avLst/>
          </a:prstGeom>
          <a:noFill/>
          <a:ln>
            <a:noFill/>
          </a:ln>
        </p:spPr>
      </p:pic>
      <p:pic>
        <p:nvPicPr>
          <p:cNvPr id="76" name="Google Shape;76;p2"/>
          <p:cNvPicPr preferRelativeResize="0"/>
          <p:nvPr/>
        </p:nvPicPr>
        <p:blipFill rotWithShape="1">
          <a:blip r:embed="rId4">
            <a:alphaModFix/>
          </a:blip>
          <a:srcRect/>
          <a:stretch/>
        </p:blipFill>
        <p:spPr>
          <a:xfrm>
            <a:off x="7219039" y="5778159"/>
            <a:ext cx="977529" cy="5778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2"/>
          <p:cNvSpPr txBox="1"/>
          <p:nvPr/>
        </p:nvSpPr>
        <p:spPr>
          <a:xfrm>
            <a:off x="4608706" y="1313239"/>
            <a:ext cx="3908417" cy="584735"/>
          </a:xfrm>
          <a:prstGeom prst="rect">
            <a:avLst/>
          </a:prstGeom>
          <a:noFill/>
          <a:ln w="9525" cap="flat" cmpd="sng">
            <a:solidFill>
              <a:srgbClr val="2D2D2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dirty="0">
                <a:solidFill>
                  <a:srgbClr val="D0363B"/>
                </a:solidFill>
                <a:latin typeface="Century Gothic"/>
                <a:sym typeface="Century Gothic"/>
              </a:rPr>
              <a:t>CER LE SERGENT</a:t>
            </a:r>
            <a:endParaRPr b="1" dirty="0"/>
          </a:p>
          <a:p>
            <a:pPr marL="0" marR="0" lvl="0" indent="0" algn="l" rtl="0">
              <a:spcBef>
                <a:spcPts val="0"/>
              </a:spcBef>
              <a:spcAft>
                <a:spcPts val="0"/>
              </a:spcAft>
              <a:buNone/>
            </a:pPr>
            <a:r>
              <a:rPr lang="fr-FR" sz="1350" dirty="0">
                <a:latin typeface="Century Gothic"/>
                <a:sym typeface="Century Gothic"/>
              </a:rPr>
              <a:t>15 Rue St </a:t>
            </a:r>
            <a:r>
              <a:rPr lang="fr-FR" sz="1350" dirty="0" err="1">
                <a:latin typeface="Century Gothic"/>
                <a:sym typeface="Century Gothic"/>
              </a:rPr>
              <a:t>Jory</a:t>
            </a:r>
            <a:r>
              <a:rPr lang="fr-FR" sz="1350" dirty="0">
                <a:latin typeface="Century Gothic"/>
                <a:sym typeface="Century Gothic"/>
              </a:rPr>
              <a:t> – 56300 PONTIVY</a:t>
            </a:r>
            <a:endParaRPr dirty="0"/>
          </a:p>
        </p:txBody>
      </p:sp>
      <p:sp>
        <p:nvSpPr>
          <p:cNvPr id="456" name="Google Shape;456;p22"/>
          <p:cNvSpPr/>
          <p:nvPr/>
        </p:nvSpPr>
        <p:spPr>
          <a:xfrm>
            <a:off x="374798" y="2091781"/>
            <a:ext cx="2416708" cy="415256"/>
          </a:xfrm>
          <a:prstGeom prst="round2DiagRect">
            <a:avLst>
              <a:gd name="adj1" fmla="val 16667"/>
              <a:gd name="adj2" fmla="val 0"/>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50">
                <a:solidFill>
                  <a:srgbClr val="000000"/>
                </a:solidFill>
                <a:latin typeface="Century Gothic"/>
                <a:ea typeface="Century Gothic"/>
                <a:cs typeface="Century Gothic"/>
                <a:sym typeface="Century Gothic"/>
              </a:rPr>
              <a:t>	HORAIRES DES</a:t>
            </a:r>
            <a:br>
              <a:rPr lang="fr-FR" sz="1050">
                <a:solidFill>
                  <a:srgbClr val="000000"/>
                </a:solidFill>
                <a:latin typeface="Century Gothic"/>
                <a:ea typeface="Century Gothic"/>
                <a:cs typeface="Century Gothic"/>
                <a:sym typeface="Century Gothic"/>
              </a:rPr>
            </a:br>
            <a:r>
              <a:rPr lang="fr-FR" sz="1050">
                <a:solidFill>
                  <a:srgbClr val="000000"/>
                </a:solidFill>
                <a:latin typeface="Century Gothic"/>
                <a:ea typeface="Century Gothic"/>
                <a:cs typeface="Century Gothic"/>
                <a:sym typeface="Century Gothic"/>
              </a:rPr>
              <a:t>	</a:t>
            </a:r>
            <a:r>
              <a:rPr lang="fr-FR" sz="1050" b="1">
                <a:solidFill>
                  <a:srgbClr val="000000"/>
                </a:solidFill>
                <a:latin typeface="Century Gothic"/>
                <a:ea typeface="Century Gothic"/>
                <a:cs typeface="Century Gothic"/>
                <a:sym typeface="Century Gothic"/>
              </a:rPr>
              <a:t>COURS DE CODE</a:t>
            </a:r>
            <a:endParaRPr/>
          </a:p>
        </p:txBody>
      </p:sp>
      <p:sp>
        <p:nvSpPr>
          <p:cNvPr id="457" name="Google Shape;457;p22"/>
          <p:cNvSpPr/>
          <p:nvPr/>
        </p:nvSpPr>
        <p:spPr>
          <a:xfrm>
            <a:off x="5987844" y="2085440"/>
            <a:ext cx="2611070" cy="415256"/>
          </a:xfrm>
          <a:prstGeom prst="round2DiagRect">
            <a:avLst>
              <a:gd name="adj1" fmla="val 16667"/>
              <a:gd name="adj2" fmla="val 0"/>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50">
                <a:solidFill>
                  <a:srgbClr val="000000"/>
                </a:solidFill>
                <a:latin typeface="Century Gothic"/>
                <a:ea typeface="Century Gothic"/>
                <a:cs typeface="Century Gothic"/>
                <a:sym typeface="Century Gothic"/>
              </a:rPr>
              <a:t>HORAIRES DES</a:t>
            </a:r>
            <a:br>
              <a:rPr lang="fr-FR" sz="1050">
                <a:solidFill>
                  <a:srgbClr val="000000"/>
                </a:solidFill>
                <a:latin typeface="Century Gothic"/>
                <a:ea typeface="Century Gothic"/>
                <a:cs typeface="Century Gothic"/>
                <a:sym typeface="Century Gothic"/>
              </a:rPr>
            </a:br>
            <a:r>
              <a:rPr lang="fr-FR" sz="1050" b="1">
                <a:solidFill>
                  <a:srgbClr val="000000"/>
                </a:solidFill>
                <a:latin typeface="Century Gothic"/>
                <a:ea typeface="Century Gothic"/>
                <a:cs typeface="Century Gothic"/>
                <a:sym typeface="Century Gothic"/>
              </a:rPr>
              <a:t>COURS DE CONDUITE</a:t>
            </a:r>
            <a:endParaRPr/>
          </a:p>
        </p:txBody>
      </p:sp>
      <p:sp>
        <p:nvSpPr>
          <p:cNvPr id="458" name="Google Shape;458;p22"/>
          <p:cNvSpPr txBox="1"/>
          <p:nvPr/>
        </p:nvSpPr>
        <p:spPr>
          <a:xfrm>
            <a:off x="384245" y="3240900"/>
            <a:ext cx="3007454"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LUN.   </a:t>
            </a:r>
            <a:r>
              <a:rPr lang="fr-FR" sz="900" dirty="0">
                <a:solidFill>
                  <a:srgbClr val="D0363B"/>
                </a:solidFill>
                <a:latin typeface="Century Gothic"/>
                <a:ea typeface="Century Gothic"/>
                <a:cs typeface="Century Gothic"/>
                <a:sym typeface="Century Gothic"/>
              </a:rPr>
              <a:t>       	                </a:t>
            </a: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MAR. 	            </a:t>
            </a:r>
            <a:r>
              <a:rPr lang="fr-FR" sz="900" dirty="0">
                <a:solidFill>
                  <a:srgbClr val="D0363B"/>
                </a:solidFill>
                <a:latin typeface="Century Gothic"/>
                <a:ea typeface="Century Gothic"/>
                <a:cs typeface="Century Gothic"/>
                <a:sym typeface="Century Gothic"/>
              </a:rPr>
              <a:t>18h00 – 19h00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MER.  </a:t>
            </a:r>
            <a:r>
              <a:rPr lang="fr-FR" sz="900" dirty="0">
                <a:solidFill>
                  <a:srgbClr val="D0363B"/>
                </a:solidFill>
                <a:latin typeface="Century Gothic"/>
                <a:ea typeface="Century Gothic"/>
                <a:cs typeface="Century Gothic"/>
                <a:sym typeface="Century Gothic"/>
              </a:rPr>
              <a:t>                               13h30 – 19h00</a:t>
            </a:r>
            <a:r>
              <a:rPr lang="fr-FR" sz="1200" dirty="0">
                <a:solidFill>
                  <a:srgbClr val="D0363B"/>
                </a:solidFill>
                <a:latin typeface="Century Gothic"/>
                <a:ea typeface="Century Gothic"/>
                <a:cs typeface="Century Gothic"/>
                <a:sym typeface="Century Gothic"/>
              </a:rPr>
              <a:t> </a:t>
            </a:r>
            <a:endParaRPr sz="12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JEU.    </a:t>
            </a:r>
            <a:r>
              <a:rPr lang="fr-FR" sz="900" dirty="0">
                <a:solidFill>
                  <a:srgbClr val="D0363B"/>
                </a:solidFill>
                <a:latin typeface="Century Gothic"/>
                <a:ea typeface="Century Gothic"/>
                <a:cs typeface="Century Gothic"/>
                <a:sym typeface="Century Gothic"/>
              </a:rPr>
              <a:t>                              18h00 – 19h00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VEN.</a:t>
            </a:r>
            <a:r>
              <a:rPr lang="fr-FR" sz="1200"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                              18h00 – 19h00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SAM.</a:t>
            </a:r>
            <a:r>
              <a:rPr lang="fr-FR" sz="1200"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10h00 – 12h00        </a:t>
            </a:r>
            <a:endParaRPr sz="900" dirty="0">
              <a:solidFill>
                <a:srgbClr val="000000"/>
              </a:solidFill>
              <a:latin typeface="Century Gothic"/>
              <a:ea typeface="Century Gothic"/>
              <a:cs typeface="Century Gothic"/>
              <a:sym typeface="Century Gothic"/>
            </a:endParaRPr>
          </a:p>
        </p:txBody>
      </p:sp>
      <p:cxnSp>
        <p:nvCxnSpPr>
          <p:cNvPr id="459" name="Google Shape;459;p22"/>
          <p:cNvCxnSpPr/>
          <p:nvPr/>
        </p:nvCxnSpPr>
        <p:spPr>
          <a:xfrm>
            <a:off x="2985149" y="3157860"/>
            <a:ext cx="0" cy="2171468"/>
          </a:xfrm>
          <a:prstGeom prst="straightConnector1">
            <a:avLst/>
          </a:prstGeom>
          <a:noFill/>
          <a:ln w="9525" cap="flat" cmpd="sng">
            <a:solidFill>
              <a:schemeClr val="dk1"/>
            </a:solidFill>
            <a:prstDash val="solid"/>
            <a:miter lim="800000"/>
            <a:headEnd type="none" w="sm" len="sm"/>
            <a:tailEnd type="none" w="sm" len="sm"/>
          </a:ln>
        </p:spPr>
      </p:cxnSp>
      <p:sp>
        <p:nvSpPr>
          <p:cNvPr id="460" name="Google Shape;460;p22"/>
          <p:cNvSpPr txBox="1"/>
          <p:nvPr/>
        </p:nvSpPr>
        <p:spPr>
          <a:xfrm>
            <a:off x="934929" y="2862152"/>
            <a:ext cx="6417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u="sng">
                <a:solidFill>
                  <a:srgbClr val="000000"/>
                </a:solidFill>
                <a:latin typeface="Century Gothic"/>
                <a:ea typeface="Century Gothic"/>
                <a:cs typeface="Century Gothic"/>
                <a:sym typeface="Century Gothic"/>
              </a:rPr>
              <a:t>MATIN</a:t>
            </a:r>
            <a:endParaRPr/>
          </a:p>
        </p:txBody>
      </p:sp>
      <p:sp>
        <p:nvSpPr>
          <p:cNvPr id="461" name="Google Shape;461;p22"/>
          <p:cNvSpPr txBox="1"/>
          <p:nvPr/>
        </p:nvSpPr>
        <p:spPr>
          <a:xfrm>
            <a:off x="1765954" y="2862152"/>
            <a:ext cx="102555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u="sng">
                <a:solidFill>
                  <a:srgbClr val="000000"/>
                </a:solidFill>
                <a:latin typeface="Century Gothic"/>
                <a:ea typeface="Century Gothic"/>
                <a:cs typeface="Century Gothic"/>
                <a:sym typeface="Century Gothic"/>
              </a:rPr>
              <a:t>APRÈS-MIDI</a:t>
            </a:r>
            <a:endParaRPr/>
          </a:p>
        </p:txBody>
      </p:sp>
      <p:sp>
        <p:nvSpPr>
          <p:cNvPr id="462" name="Google Shape;462;p22"/>
          <p:cNvSpPr txBox="1"/>
          <p:nvPr/>
        </p:nvSpPr>
        <p:spPr>
          <a:xfrm>
            <a:off x="6027718" y="3228354"/>
            <a:ext cx="269495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LUN.   </a:t>
            </a:r>
            <a:r>
              <a:rPr lang="fr-FR" sz="900" dirty="0">
                <a:solidFill>
                  <a:srgbClr val="D0363B"/>
                </a:solidFill>
                <a:latin typeface="Century Gothic"/>
                <a:ea typeface="Century Gothic"/>
                <a:cs typeface="Century Gothic"/>
                <a:sym typeface="Century Gothic"/>
              </a:rPr>
              <a:t>08h00 – 12h00       13h30 – 19h30 </a:t>
            </a:r>
            <a:endParaRPr dirty="0"/>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MAR.  </a:t>
            </a:r>
            <a:r>
              <a:rPr lang="fr-FR" sz="900" dirty="0">
                <a:solidFill>
                  <a:srgbClr val="D0363B"/>
                </a:solidFill>
                <a:latin typeface="Century Gothic"/>
                <a:ea typeface="Century Gothic"/>
                <a:cs typeface="Century Gothic"/>
                <a:sym typeface="Century Gothic"/>
              </a:rPr>
              <a:t>08h00 – 12h00       13h30 – 19h30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MER.   </a:t>
            </a:r>
            <a:r>
              <a:rPr lang="fr-FR" sz="900" dirty="0">
                <a:solidFill>
                  <a:srgbClr val="D0363B"/>
                </a:solidFill>
                <a:latin typeface="Century Gothic"/>
                <a:ea typeface="Century Gothic"/>
                <a:cs typeface="Century Gothic"/>
                <a:sym typeface="Century Gothic"/>
              </a:rPr>
              <a:t>08h00 – 12h00       13h30 – 19h30</a:t>
            </a:r>
            <a:r>
              <a:rPr lang="fr-FR" sz="1200" dirty="0">
                <a:solidFill>
                  <a:srgbClr val="D0363B"/>
                </a:solidFill>
                <a:latin typeface="Century Gothic"/>
                <a:ea typeface="Century Gothic"/>
                <a:cs typeface="Century Gothic"/>
                <a:sym typeface="Century Gothic"/>
              </a:rPr>
              <a:t> </a:t>
            </a:r>
            <a:endParaRPr sz="12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JEU.    </a:t>
            </a:r>
            <a:r>
              <a:rPr lang="fr-FR" sz="900" dirty="0">
                <a:solidFill>
                  <a:srgbClr val="D0363B"/>
                </a:solidFill>
                <a:latin typeface="Century Gothic"/>
                <a:ea typeface="Century Gothic"/>
                <a:cs typeface="Century Gothic"/>
                <a:sym typeface="Century Gothic"/>
              </a:rPr>
              <a:t>08h00 – 12h00        13h30 – 19h30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VEN.</a:t>
            </a:r>
            <a:r>
              <a:rPr lang="fr-FR" sz="1200"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08h00 – 12h00       13h30 – 19h30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SAM.</a:t>
            </a:r>
            <a:r>
              <a:rPr lang="fr-FR" sz="1200"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08h00 – 12h00       13h00 – 17h00 </a:t>
            </a:r>
            <a:endParaRPr sz="900" dirty="0">
              <a:solidFill>
                <a:srgbClr val="000000"/>
              </a:solidFill>
              <a:latin typeface="Century Gothic"/>
              <a:ea typeface="Century Gothic"/>
              <a:cs typeface="Century Gothic"/>
              <a:sym typeface="Century Gothic"/>
            </a:endParaRPr>
          </a:p>
        </p:txBody>
      </p:sp>
      <p:sp>
        <p:nvSpPr>
          <p:cNvPr id="463" name="Google Shape;463;p22"/>
          <p:cNvSpPr txBox="1"/>
          <p:nvPr/>
        </p:nvSpPr>
        <p:spPr>
          <a:xfrm>
            <a:off x="6635778" y="2860803"/>
            <a:ext cx="6417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u="sng">
                <a:solidFill>
                  <a:srgbClr val="000000"/>
                </a:solidFill>
                <a:latin typeface="Century Gothic"/>
                <a:ea typeface="Century Gothic"/>
                <a:cs typeface="Century Gothic"/>
                <a:sym typeface="Century Gothic"/>
              </a:rPr>
              <a:t>MATIN</a:t>
            </a:r>
            <a:endParaRPr/>
          </a:p>
        </p:txBody>
      </p:sp>
      <p:sp>
        <p:nvSpPr>
          <p:cNvPr id="464" name="Google Shape;464;p22"/>
          <p:cNvSpPr txBox="1"/>
          <p:nvPr/>
        </p:nvSpPr>
        <p:spPr>
          <a:xfrm>
            <a:off x="7491571" y="2868920"/>
            <a:ext cx="102555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u="sng">
                <a:solidFill>
                  <a:srgbClr val="000000"/>
                </a:solidFill>
                <a:latin typeface="Century Gothic"/>
                <a:ea typeface="Century Gothic"/>
                <a:cs typeface="Century Gothic"/>
                <a:sym typeface="Century Gothic"/>
              </a:rPr>
              <a:t>APRÈS-MIDI</a:t>
            </a:r>
            <a:endParaRPr/>
          </a:p>
        </p:txBody>
      </p:sp>
      <p:pic>
        <p:nvPicPr>
          <p:cNvPr id="465" name="Google Shape;465;p22"/>
          <p:cNvPicPr preferRelativeResize="0"/>
          <p:nvPr/>
        </p:nvPicPr>
        <p:blipFill rotWithShape="1">
          <a:blip r:embed="rId3">
            <a:alphaModFix/>
          </a:blip>
          <a:srcRect/>
          <a:stretch/>
        </p:blipFill>
        <p:spPr>
          <a:xfrm>
            <a:off x="450504" y="2196087"/>
            <a:ext cx="444619" cy="444619"/>
          </a:xfrm>
          <a:prstGeom prst="rect">
            <a:avLst/>
          </a:prstGeom>
          <a:noFill/>
          <a:ln>
            <a:noFill/>
          </a:ln>
        </p:spPr>
      </p:pic>
      <p:pic>
        <p:nvPicPr>
          <p:cNvPr id="466" name="Google Shape;466;p22"/>
          <p:cNvPicPr preferRelativeResize="0"/>
          <p:nvPr/>
        </p:nvPicPr>
        <p:blipFill rotWithShape="1">
          <a:blip r:embed="rId4">
            <a:alphaModFix/>
          </a:blip>
          <a:srcRect/>
          <a:stretch/>
        </p:blipFill>
        <p:spPr>
          <a:xfrm>
            <a:off x="6084604" y="2176921"/>
            <a:ext cx="458768" cy="458401"/>
          </a:xfrm>
          <a:prstGeom prst="rect">
            <a:avLst/>
          </a:prstGeom>
          <a:noFill/>
          <a:ln>
            <a:noFill/>
          </a:ln>
        </p:spPr>
      </p:pic>
      <p:sp>
        <p:nvSpPr>
          <p:cNvPr id="467" name="Google Shape;467;p22"/>
          <p:cNvSpPr/>
          <p:nvPr/>
        </p:nvSpPr>
        <p:spPr>
          <a:xfrm>
            <a:off x="3104741" y="2069875"/>
            <a:ext cx="2664405" cy="415256"/>
          </a:xfrm>
          <a:prstGeom prst="round2DiagRect">
            <a:avLst>
              <a:gd name="adj1" fmla="val 16667"/>
              <a:gd name="adj2" fmla="val 0"/>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50">
                <a:solidFill>
                  <a:srgbClr val="000000"/>
                </a:solidFill>
                <a:latin typeface="Century Gothic"/>
                <a:ea typeface="Century Gothic"/>
                <a:cs typeface="Century Gothic"/>
                <a:sym typeface="Century Gothic"/>
              </a:rPr>
              <a:t>HORAIRES DES</a:t>
            </a:r>
            <a:br>
              <a:rPr lang="fr-FR" sz="1050">
                <a:solidFill>
                  <a:srgbClr val="000000"/>
                </a:solidFill>
                <a:latin typeface="Century Gothic"/>
                <a:ea typeface="Century Gothic"/>
                <a:cs typeface="Century Gothic"/>
                <a:sym typeface="Century Gothic"/>
              </a:rPr>
            </a:br>
            <a:r>
              <a:rPr lang="fr-FR" sz="1050" b="1">
                <a:solidFill>
                  <a:srgbClr val="000000"/>
                </a:solidFill>
                <a:latin typeface="Century Gothic"/>
                <a:ea typeface="Century Gothic"/>
                <a:cs typeface="Century Gothic"/>
                <a:sym typeface="Century Gothic"/>
              </a:rPr>
              <a:t>TESTS DE CODE</a:t>
            </a:r>
            <a:endParaRPr/>
          </a:p>
        </p:txBody>
      </p:sp>
      <p:sp>
        <p:nvSpPr>
          <p:cNvPr id="468" name="Google Shape;468;p22"/>
          <p:cNvSpPr txBox="1"/>
          <p:nvPr/>
        </p:nvSpPr>
        <p:spPr>
          <a:xfrm>
            <a:off x="3223079" y="3245017"/>
            <a:ext cx="260042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LUN.   </a:t>
            </a:r>
            <a:r>
              <a:rPr lang="fr-FR" sz="900" dirty="0">
                <a:solidFill>
                  <a:srgbClr val="D0363B"/>
                </a:solidFill>
                <a:latin typeface="Century Gothic"/>
                <a:ea typeface="Century Gothic"/>
                <a:cs typeface="Century Gothic"/>
                <a:sym typeface="Century Gothic"/>
              </a:rPr>
              <a:t>                               13H30 – 17H30</a:t>
            </a:r>
            <a:endParaRPr dirty="0"/>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MAR.  </a:t>
            </a:r>
            <a:r>
              <a:rPr lang="fr-FR" sz="900" dirty="0">
                <a:solidFill>
                  <a:srgbClr val="D0363B"/>
                </a:solidFill>
                <a:latin typeface="Century Gothic"/>
                <a:ea typeface="Century Gothic"/>
                <a:cs typeface="Century Gothic"/>
                <a:sym typeface="Century Gothic"/>
              </a:rPr>
              <a:t>10h00 – 12h00       13H30 – 17H30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MER.   </a:t>
            </a:r>
            <a:r>
              <a:rPr lang="fr-FR" sz="900" dirty="0">
                <a:solidFill>
                  <a:srgbClr val="D0363B"/>
                </a:solidFill>
                <a:latin typeface="Century Gothic"/>
                <a:ea typeface="Century Gothic"/>
                <a:cs typeface="Century Gothic"/>
                <a:sym typeface="Century Gothic"/>
              </a:rPr>
              <a:t>10h00 – 12h00       13H30 – 17H30</a:t>
            </a:r>
            <a:r>
              <a:rPr lang="fr-FR" sz="1200" dirty="0">
                <a:solidFill>
                  <a:srgbClr val="D0363B"/>
                </a:solidFill>
                <a:latin typeface="Century Gothic"/>
                <a:ea typeface="Century Gothic"/>
                <a:cs typeface="Century Gothic"/>
                <a:sym typeface="Century Gothic"/>
              </a:rPr>
              <a:t> </a:t>
            </a:r>
            <a:endParaRPr sz="12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JEU.    </a:t>
            </a:r>
            <a:r>
              <a:rPr lang="fr-FR" sz="900" dirty="0">
                <a:solidFill>
                  <a:srgbClr val="D0363B"/>
                </a:solidFill>
                <a:latin typeface="Century Gothic"/>
                <a:ea typeface="Century Gothic"/>
                <a:cs typeface="Century Gothic"/>
                <a:sym typeface="Century Gothic"/>
              </a:rPr>
              <a:t>10h00 – 12h00       13H30 – 17H30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VEN.</a:t>
            </a:r>
            <a:r>
              <a:rPr lang="fr-FR" sz="1200"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10h00 – 12h00       13h30 – 17H30 </a:t>
            </a:r>
            <a:endParaRPr sz="900"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fr-FR" sz="1200" dirty="0">
                <a:solidFill>
                  <a:srgbClr val="000000"/>
                </a:solidFill>
                <a:latin typeface="Century Gothic"/>
                <a:ea typeface="Century Gothic"/>
                <a:cs typeface="Century Gothic"/>
                <a:sym typeface="Century Gothic"/>
              </a:rPr>
              <a:t>SAM.</a:t>
            </a:r>
            <a:r>
              <a:rPr lang="fr-FR" sz="1200"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       	                  14h00 – 16h00 </a:t>
            </a:r>
            <a:endParaRPr sz="900" dirty="0">
              <a:solidFill>
                <a:srgbClr val="000000"/>
              </a:solidFill>
              <a:latin typeface="Century Gothic"/>
              <a:ea typeface="Century Gothic"/>
              <a:cs typeface="Century Gothic"/>
              <a:sym typeface="Century Gothic"/>
            </a:endParaRPr>
          </a:p>
        </p:txBody>
      </p:sp>
      <p:cxnSp>
        <p:nvCxnSpPr>
          <p:cNvPr id="469" name="Google Shape;469;p22"/>
          <p:cNvCxnSpPr/>
          <p:nvPr/>
        </p:nvCxnSpPr>
        <p:spPr>
          <a:xfrm>
            <a:off x="5849268" y="3188920"/>
            <a:ext cx="0" cy="2171468"/>
          </a:xfrm>
          <a:prstGeom prst="straightConnector1">
            <a:avLst/>
          </a:prstGeom>
          <a:noFill/>
          <a:ln w="9525" cap="flat" cmpd="sng">
            <a:solidFill>
              <a:schemeClr val="dk1"/>
            </a:solidFill>
            <a:prstDash val="solid"/>
            <a:miter lim="800000"/>
            <a:headEnd type="none" w="sm" len="sm"/>
            <a:tailEnd type="none" w="sm" len="sm"/>
          </a:ln>
        </p:spPr>
      </p:cxnSp>
      <p:sp>
        <p:nvSpPr>
          <p:cNvPr id="470" name="Google Shape;470;p22"/>
          <p:cNvSpPr txBox="1"/>
          <p:nvPr/>
        </p:nvSpPr>
        <p:spPr>
          <a:xfrm>
            <a:off x="3663217" y="2865501"/>
            <a:ext cx="641758"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u="sng">
                <a:solidFill>
                  <a:srgbClr val="000000"/>
                </a:solidFill>
                <a:latin typeface="Century Gothic"/>
                <a:ea typeface="Century Gothic"/>
                <a:cs typeface="Century Gothic"/>
                <a:sym typeface="Century Gothic"/>
              </a:rPr>
              <a:t>MATIN</a:t>
            </a:r>
            <a:endParaRPr/>
          </a:p>
        </p:txBody>
      </p:sp>
      <p:sp>
        <p:nvSpPr>
          <p:cNvPr id="471" name="Google Shape;471;p22"/>
          <p:cNvSpPr txBox="1"/>
          <p:nvPr/>
        </p:nvSpPr>
        <p:spPr>
          <a:xfrm>
            <a:off x="4663540" y="2860804"/>
            <a:ext cx="102555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50" b="1" u="sng">
                <a:solidFill>
                  <a:srgbClr val="000000"/>
                </a:solidFill>
                <a:latin typeface="Century Gothic"/>
                <a:ea typeface="Century Gothic"/>
                <a:cs typeface="Century Gothic"/>
                <a:sym typeface="Century Gothic"/>
              </a:rPr>
              <a:t>APRÈS-MIDI</a:t>
            </a:r>
            <a:endParaRPr/>
          </a:p>
        </p:txBody>
      </p:sp>
      <p:sp>
        <p:nvSpPr>
          <p:cNvPr id="472" name="Google Shape;472;p22"/>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3.1 DU LABEL DE L’ETAT</a:t>
            </a:r>
            <a:endParaRPr/>
          </a:p>
        </p:txBody>
      </p:sp>
      <p:pic>
        <p:nvPicPr>
          <p:cNvPr id="473" name="Google Shape;473;p22"/>
          <p:cNvPicPr preferRelativeResize="0"/>
          <p:nvPr/>
        </p:nvPicPr>
        <p:blipFill rotWithShape="1">
          <a:blip r:embed="rId5">
            <a:alphaModFix/>
          </a:blip>
          <a:srcRect/>
          <a:stretch/>
        </p:blipFill>
        <p:spPr>
          <a:xfrm>
            <a:off x="3194769" y="2170920"/>
            <a:ext cx="458768" cy="458401"/>
          </a:xfrm>
          <a:prstGeom prst="rect">
            <a:avLst/>
          </a:prstGeom>
          <a:noFill/>
          <a:ln>
            <a:noFill/>
          </a:ln>
        </p:spPr>
      </p:pic>
      <p:sp>
        <p:nvSpPr>
          <p:cNvPr id="474" name="Google Shape;474;p22"/>
          <p:cNvSpPr txBox="1"/>
          <p:nvPr/>
        </p:nvSpPr>
        <p:spPr>
          <a:xfrm>
            <a:off x="2221576" y="2189211"/>
            <a:ext cx="266707" cy="3714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entury Gothic"/>
                <a:ea typeface="Century Gothic"/>
                <a:cs typeface="Century Gothic"/>
                <a:sym typeface="Century Gothic"/>
              </a:rPr>
              <a:t>*</a:t>
            </a:r>
            <a:endParaRPr sz="1800">
              <a:solidFill>
                <a:schemeClr val="dk1"/>
              </a:solidFill>
              <a:latin typeface="Montserrat"/>
              <a:ea typeface="Montserrat"/>
              <a:cs typeface="Montserrat"/>
              <a:sym typeface="Montserrat"/>
            </a:endParaRPr>
          </a:p>
        </p:txBody>
      </p:sp>
      <p:sp>
        <p:nvSpPr>
          <p:cNvPr id="475" name="Google Shape;475;p22"/>
          <p:cNvSpPr txBox="1"/>
          <p:nvPr/>
        </p:nvSpPr>
        <p:spPr>
          <a:xfrm>
            <a:off x="934929" y="5456669"/>
            <a:ext cx="7068425"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a:solidFill>
                  <a:schemeClr val="dk1"/>
                </a:solidFill>
                <a:latin typeface="Century Gothic"/>
                <a:ea typeface="Century Gothic"/>
                <a:cs typeface="Century Gothic"/>
                <a:sym typeface="Century Gothic"/>
              </a:rPr>
              <a:t>*</a:t>
            </a:r>
            <a:r>
              <a:rPr lang="fr-FR" sz="1100" b="1">
                <a:solidFill>
                  <a:schemeClr val="dk1"/>
                </a:solidFill>
                <a:latin typeface="Century Gothic"/>
                <a:ea typeface="Century Gothic"/>
                <a:cs typeface="Century Gothic"/>
                <a:sym typeface="Century Gothic"/>
              </a:rPr>
              <a:t>Les cours de code sont </a:t>
            </a:r>
            <a:r>
              <a:rPr lang="fr-FR" sz="1100" b="1">
                <a:solidFill>
                  <a:srgbClr val="000000"/>
                </a:solidFill>
                <a:latin typeface="Century Gothic"/>
                <a:ea typeface="Century Gothic"/>
                <a:cs typeface="Century Gothic"/>
                <a:sym typeface="Century Gothic"/>
              </a:rPr>
              <a:t>dispensés par des enseignants de la conduite et de la sécurité routière titulaires d’une autorisation d’enseigner en cours de validité. </a:t>
            </a:r>
            <a:endParaRPr sz="1400" b="1">
              <a:solidFill>
                <a:schemeClr val="dk1"/>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3"/>
          <p:cNvSpPr/>
          <p:nvPr/>
        </p:nvSpPr>
        <p:spPr>
          <a:xfrm>
            <a:off x="302003" y="1712017"/>
            <a:ext cx="7088697" cy="4723002"/>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481" name="Google Shape;481;p23"/>
          <p:cNvPicPr preferRelativeResize="0"/>
          <p:nvPr/>
        </p:nvPicPr>
        <p:blipFill rotWithShape="1">
          <a:blip r:embed="rId3">
            <a:alphaModFix/>
          </a:blip>
          <a:srcRect/>
          <a:stretch/>
        </p:blipFill>
        <p:spPr>
          <a:xfrm>
            <a:off x="4129002" y="5306980"/>
            <a:ext cx="2658231" cy="1098958"/>
          </a:xfrm>
          <a:prstGeom prst="rect">
            <a:avLst/>
          </a:prstGeom>
          <a:noFill/>
          <a:ln>
            <a:noFill/>
          </a:ln>
        </p:spPr>
      </p:pic>
      <p:pic>
        <p:nvPicPr>
          <p:cNvPr id="482" name="Google Shape;482;p23"/>
          <p:cNvPicPr preferRelativeResize="0"/>
          <p:nvPr/>
        </p:nvPicPr>
        <p:blipFill rotWithShape="1">
          <a:blip r:embed="rId4">
            <a:alphaModFix/>
          </a:blip>
          <a:srcRect/>
          <a:stretch/>
        </p:blipFill>
        <p:spPr>
          <a:xfrm>
            <a:off x="2179370" y="5146646"/>
            <a:ext cx="1261774" cy="1261774"/>
          </a:xfrm>
          <a:prstGeom prst="rect">
            <a:avLst/>
          </a:prstGeom>
          <a:noFill/>
          <a:ln>
            <a:noFill/>
          </a:ln>
        </p:spPr>
      </p:pic>
      <p:pic>
        <p:nvPicPr>
          <p:cNvPr id="483" name="Google Shape;483;p23"/>
          <p:cNvPicPr preferRelativeResize="0"/>
          <p:nvPr/>
        </p:nvPicPr>
        <p:blipFill rotWithShape="1">
          <a:blip r:embed="rId5">
            <a:alphaModFix/>
          </a:blip>
          <a:srcRect/>
          <a:stretch/>
        </p:blipFill>
        <p:spPr>
          <a:xfrm>
            <a:off x="280494" y="5084392"/>
            <a:ext cx="1350627" cy="1350627"/>
          </a:xfrm>
          <a:prstGeom prst="rect">
            <a:avLst/>
          </a:prstGeom>
          <a:noFill/>
          <a:ln>
            <a:noFill/>
          </a:ln>
        </p:spPr>
      </p:pic>
      <p:sp>
        <p:nvSpPr>
          <p:cNvPr id="484" name="Google Shape;484;p23"/>
          <p:cNvSpPr txBox="1"/>
          <p:nvPr/>
        </p:nvSpPr>
        <p:spPr>
          <a:xfrm>
            <a:off x="6258757" y="6518517"/>
            <a:ext cx="269880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1.5, 2.4 et 7.4 DU LABEL DE L’ETAT</a:t>
            </a:r>
            <a:endParaRPr/>
          </a:p>
        </p:txBody>
      </p:sp>
      <p:sp>
        <p:nvSpPr>
          <p:cNvPr id="485" name="Google Shape;485;p23"/>
          <p:cNvSpPr txBox="1"/>
          <p:nvPr/>
        </p:nvSpPr>
        <p:spPr>
          <a:xfrm>
            <a:off x="1828801" y="616067"/>
            <a:ext cx="6610524" cy="437042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entury Gothic"/>
                <a:ea typeface="Century Gothic"/>
                <a:cs typeface="Century Gothic"/>
                <a:sym typeface="Century Gothic"/>
              </a:rPr>
              <a:t>Nous pouvons vous remettre, sur simple demande, les éléments suivants :</a:t>
            </a:r>
            <a:endParaRPr/>
          </a:p>
          <a:p>
            <a:pPr marL="0" marR="0" lvl="0" indent="0" algn="just" rtl="0">
              <a:spcBef>
                <a:spcPts val="0"/>
              </a:spcBef>
              <a:spcAft>
                <a:spcPts val="0"/>
              </a:spcAft>
              <a:buNone/>
            </a:pPr>
            <a:endParaRPr sz="18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600"/>
              <a:buFont typeface="Century Gothic"/>
              <a:buChar char="-"/>
            </a:pPr>
            <a:r>
              <a:rPr lang="fr-FR" sz="1600">
                <a:solidFill>
                  <a:schemeClr val="dk1"/>
                </a:solidFill>
                <a:latin typeface="Century Gothic"/>
                <a:ea typeface="Century Gothic"/>
                <a:cs typeface="Century Gothic"/>
                <a:sym typeface="Century Gothic"/>
              </a:rPr>
              <a:t>Une copie du règlement intérieur</a:t>
            </a:r>
            <a:endParaRPr/>
          </a:p>
          <a:p>
            <a:pPr marL="285750" marR="0" lvl="0" indent="-285750" algn="l" rtl="0">
              <a:spcBef>
                <a:spcPts val="0"/>
              </a:spcBef>
              <a:spcAft>
                <a:spcPts val="0"/>
              </a:spcAft>
              <a:buClr>
                <a:schemeClr val="dk1"/>
              </a:buClr>
              <a:buSzPts val="1600"/>
              <a:buFont typeface="Century Gothic"/>
              <a:buChar char="-"/>
            </a:pPr>
            <a:r>
              <a:rPr lang="fr-FR" sz="1600">
                <a:solidFill>
                  <a:schemeClr val="dk1"/>
                </a:solidFill>
                <a:latin typeface="Century Gothic"/>
                <a:ea typeface="Century Gothic"/>
                <a:cs typeface="Century Gothic"/>
                <a:sym typeface="Century Gothic"/>
              </a:rPr>
              <a:t>Le bilan annuel de nos résultats &amp; taux de réussite par formation </a:t>
            </a:r>
            <a:endParaRPr/>
          </a:p>
          <a:p>
            <a:pPr marL="285750" marR="0" lvl="0" indent="-285750" algn="l" rtl="0">
              <a:spcBef>
                <a:spcPts val="0"/>
              </a:spcBef>
              <a:spcAft>
                <a:spcPts val="0"/>
              </a:spcAft>
              <a:buClr>
                <a:schemeClr val="dk1"/>
              </a:buClr>
              <a:buSzPts val="1600"/>
              <a:buFont typeface="Century Gothic"/>
              <a:buChar char="-"/>
            </a:pPr>
            <a:r>
              <a:rPr lang="fr-FR" sz="1600">
                <a:solidFill>
                  <a:schemeClr val="dk1"/>
                </a:solidFill>
                <a:latin typeface="Century Gothic"/>
                <a:ea typeface="Century Gothic"/>
                <a:cs typeface="Century Gothic"/>
                <a:sym typeface="Century Gothic"/>
              </a:rPr>
              <a:t>Le nombre moyen d'heures de formation correspondant aux taux de réussite en première et en deuxième présentation.</a:t>
            </a:r>
            <a:endParaRPr/>
          </a:p>
          <a:p>
            <a:pPr marL="285750" marR="0" lvl="0" indent="-285750" algn="l" rtl="0">
              <a:spcBef>
                <a:spcPts val="0"/>
              </a:spcBef>
              <a:spcAft>
                <a:spcPts val="0"/>
              </a:spcAft>
              <a:buClr>
                <a:schemeClr val="dk1"/>
              </a:buClr>
              <a:buSzPts val="1600"/>
              <a:buFont typeface="Century Gothic"/>
              <a:buChar char="-"/>
            </a:pPr>
            <a:r>
              <a:rPr lang="fr-FR" sz="1600">
                <a:solidFill>
                  <a:schemeClr val="dk1"/>
                </a:solidFill>
                <a:latin typeface="Century Gothic"/>
                <a:ea typeface="Century Gothic"/>
                <a:cs typeface="Century Gothic"/>
                <a:sym typeface="Century Gothic"/>
              </a:rPr>
              <a:t>Une synthèse des résultats des questionnaires de satisfaction</a:t>
            </a:r>
            <a:endParaRPr/>
          </a:p>
          <a:p>
            <a:pPr marL="285750" marR="0" lvl="0" indent="-285750" algn="l" rtl="0">
              <a:spcBef>
                <a:spcPts val="0"/>
              </a:spcBef>
              <a:spcAft>
                <a:spcPts val="0"/>
              </a:spcAft>
              <a:buClr>
                <a:schemeClr val="dk1"/>
              </a:buClr>
              <a:buSzPts val="1600"/>
              <a:buFont typeface="Century Gothic"/>
              <a:buChar char="-"/>
            </a:pPr>
            <a:r>
              <a:rPr lang="fr-FR" sz="1600">
                <a:solidFill>
                  <a:schemeClr val="dk1"/>
                </a:solidFill>
                <a:latin typeface="Century Gothic"/>
                <a:ea typeface="Century Gothic"/>
                <a:cs typeface="Century Gothic"/>
                <a:sym typeface="Century Gothic"/>
              </a:rPr>
              <a:t>Liste des prestations adaptées au public en situation de handicap que nous proposons ainsi que leurs modalités d’accueil, ou à défaut, liste d’auto-écoles spécialisées qui seront en mesure de vous accueillir.</a:t>
            </a:r>
            <a:endParaRPr/>
          </a:p>
          <a:p>
            <a:pPr marL="0" marR="0" lvl="0" indent="0" algn="l" rtl="0">
              <a:spcBef>
                <a:spcPts val="0"/>
              </a:spcBef>
              <a:spcAft>
                <a:spcPts val="0"/>
              </a:spcAft>
              <a:buNone/>
            </a:pPr>
            <a:endParaRPr sz="16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fr-FR" sz="1600">
                <a:solidFill>
                  <a:schemeClr val="dk1"/>
                </a:solidFill>
                <a:latin typeface="Century Gothic"/>
                <a:ea typeface="Century Gothic"/>
                <a:cs typeface="Century Gothic"/>
                <a:sym typeface="Century Gothic"/>
              </a:rPr>
              <a:t>Toute réclamation, fera l’objet d’une notification écrite à CER envoyée avec accusé de réception. Une réponse est apportée dans un délai de 7 jours ouvrés.</a:t>
            </a:r>
            <a:endParaRPr/>
          </a:p>
        </p:txBody>
      </p:sp>
      <p:pic>
        <p:nvPicPr>
          <p:cNvPr id="486" name="Google Shape;486;p23"/>
          <p:cNvPicPr preferRelativeResize="0"/>
          <p:nvPr/>
        </p:nvPicPr>
        <p:blipFill rotWithShape="1">
          <a:blip r:embed="rId6">
            <a:alphaModFix/>
          </a:blip>
          <a:srcRect/>
          <a:stretch/>
        </p:blipFill>
        <p:spPr>
          <a:xfrm>
            <a:off x="7256530" y="5506657"/>
            <a:ext cx="1585467" cy="8199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4"/>
          <p:cNvSpPr/>
          <p:nvPr/>
        </p:nvSpPr>
        <p:spPr>
          <a:xfrm>
            <a:off x="0" y="0"/>
            <a:ext cx="9144000" cy="6858000"/>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92" name="Google Shape;492;p24"/>
          <p:cNvPicPr preferRelativeResize="0"/>
          <p:nvPr/>
        </p:nvPicPr>
        <p:blipFill rotWithShape="1">
          <a:blip r:embed="rId3">
            <a:alphaModFix/>
          </a:blip>
          <a:srcRect/>
          <a:stretch/>
        </p:blipFill>
        <p:spPr>
          <a:xfrm>
            <a:off x="6538990" y="5796951"/>
            <a:ext cx="2423856" cy="806793"/>
          </a:xfrm>
          <a:prstGeom prst="rect">
            <a:avLst/>
          </a:prstGeom>
          <a:noFill/>
          <a:ln>
            <a:noFill/>
          </a:ln>
        </p:spPr>
      </p:pic>
      <p:sp>
        <p:nvSpPr>
          <p:cNvPr id="493" name="Google Shape;493;p24"/>
          <p:cNvSpPr txBox="1"/>
          <p:nvPr/>
        </p:nvSpPr>
        <p:spPr>
          <a:xfrm>
            <a:off x="1914165" y="1200150"/>
            <a:ext cx="5391510" cy="25237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dirty="0">
                <a:solidFill>
                  <a:schemeClr val="lt1"/>
                </a:solidFill>
                <a:latin typeface="Century Gothic"/>
                <a:ea typeface="Century Gothic"/>
                <a:cs typeface="Century Gothic"/>
                <a:sym typeface="Century Gothic"/>
              </a:rPr>
              <a:t>CONTACT</a:t>
            </a:r>
          </a:p>
          <a:p>
            <a:pPr marL="0" marR="0" lvl="0" indent="0" algn="ctr" rtl="0">
              <a:spcBef>
                <a:spcPts val="0"/>
              </a:spcBef>
              <a:spcAft>
                <a:spcPts val="0"/>
              </a:spcAft>
              <a:buNone/>
            </a:pPr>
            <a:r>
              <a:rPr lang="fr-FR" sz="3600" b="1" dirty="0">
                <a:solidFill>
                  <a:schemeClr val="lt1"/>
                </a:solidFill>
                <a:latin typeface="Century Gothic"/>
                <a:ea typeface="Century Gothic"/>
                <a:cs typeface="Century Gothic"/>
                <a:sym typeface="Century Gothic"/>
              </a:rPr>
              <a:t> CER LE SERGENT</a:t>
            </a:r>
            <a:endParaRPr dirty="0"/>
          </a:p>
          <a:p>
            <a:pPr marL="0" marR="0" lvl="0" indent="0" algn="ctr" rtl="0">
              <a:spcBef>
                <a:spcPts val="0"/>
              </a:spcBef>
              <a:spcAft>
                <a:spcPts val="0"/>
              </a:spcAft>
              <a:buNone/>
            </a:pPr>
            <a:r>
              <a:rPr lang="fr-FR" sz="1800" dirty="0">
                <a:solidFill>
                  <a:schemeClr val="lt1"/>
                </a:solidFill>
                <a:latin typeface="Century Gothic"/>
                <a:sym typeface="Century Gothic"/>
              </a:rPr>
              <a:t>15 Rue St </a:t>
            </a:r>
            <a:r>
              <a:rPr lang="fr-FR" sz="1800" dirty="0" err="1">
                <a:solidFill>
                  <a:schemeClr val="lt1"/>
                </a:solidFill>
                <a:latin typeface="Century Gothic"/>
                <a:sym typeface="Century Gothic"/>
              </a:rPr>
              <a:t>Jory</a:t>
            </a:r>
            <a:endParaRPr dirty="0"/>
          </a:p>
          <a:p>
            <a:pPr marL="0" marR="0" lvl="0" indent="0" algn="ctr" rtl="0">
              <a:spcBef>
                <a:spcPts val="0"/>
              </a:spcBef>
              <a:spcAft>
                <a:spcPts val="0"/>
              </a:spcAft>
              <a:buNone/>
            </a:pPr>
            <a:r>
              <a:rPr lang="fr-FR" sz="1800" dirty="0">
                <a:solidFill>
                  <a:schemeClr val="lt1"/>
                </a:solidFill>
                <a:latin typeface="Century Gothic"/>
                <a:ea typeface="Century Gothic"/>
                <a:cs typeface="Century Gothic"/>
                <a:sym typeface="Century Gothic"/>
              </a:rPr>
              <a:t>56300 Pontivy</a:t>
            </a:r>
          </a:p>
          <a:p>
            <a:pPr marL="0" marR="0" lvl="0" indent="0" algn="ctr" rtl="0">
              <a:spcBef>
                <a:spcPts val="0"/>
              </a:spcBef>
              <a:spcAft>
                <a:spcPts val="0"/>
              </a:spcAft>
              <a:buNone/>
            </a:pPr>
            <a:r>
              <a:rPr lang="fr-FR" sz="1800" dirty="0">
                <a:solidFill>
                  <a:schemeClr val="lt1"/>
                </a:solidFill>
                <a:latin typeface="Century Gothic"/>
                <a:sym typeface="Century Gothic"/>
              </a:rPr>
              <a:t>Mail : cerlesergent@gmail.com</a:t>
            </a:r>
            <a:endParaRPr dirty="0"/>
          </a:p>
          <a:p>
            <a:pPr marL="0" marR="0" lvl="0" indent="0" algn="ctr" rtl="0">
              <a:spcBef>
                <a:spcPts val="0"/>
              </a:spcBef>
              <a:spcAft>
                <a:spcPts val="0"/>
              </a:spcAft>
              <a:buNone/>
            </a:pPr>
            <a:r>
              <a:rPr lang="fr-FR" sz="1800" dirty="0">
                <a:solidFill>
                  <a:schemeClr val="lt1"/>
                </a:solidFill>
                <a:latin typeface="Century Gothic"/>
                <a:ea typeface="Century Gothic"/>
                <a:cs typeface="Century Gothic"/>
                <a:sym typeface="Century Gothic"/>
              </a:rPr>
              <a:t>Téléphone : 02 97 25 18 00</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cxnSp>
        <p:nvCxnSpPr>
          <p:cNvPr id="494" name="Google Shape;494;p24"/>
          <p:cNvCxnSpPr/>
          <p:nvPr/>
        </p:nvCxnSpPr>
        <p:spPr>
          <a:xfrm>
            <a:off x="1743075" y="923313"/>
            <a:ext cx="5467350" cy="0"/>
          </a:xfrm>
          <a:prstGeom prst="straightConnector1">
            <a:avLst/>
          </a:prstGeom>
          <a:noFill/>
          <a:ln w="9525" cap="flat" cmpd="sng">
            <a:solidFill>
              <a:schemeClr val="lt1"/>
            </a:solidFill>
            <a:prstDash val="solid"/>
            <a:miter lim="800000"/>
            <a:headEnd type="none" w="sm" len="sm"/>
            <a:tailEnd type="none" w="sm" len="sm"/>
          </a:ln>
        </p:spPr>
      </p:cxnSp>
      <p:cxnSp>
        <p:nvCxnSpPr>
          <p:cNvPr id="495" name="Google Shape;495;p24"/>
          <p:cNvCxnSpPr/>
          <p:nvPr/>
        </p:nvCxnSpPr>
        <p:spPr>
          <a:xfrm>
            <a:off x="1743075" y="4392860"/>
            <a:ext cx="5467350" cy="0"/>
          </a:xfrm>
          <a:prstGeom prst="straightConnector1">
            <a:avLst/>
          </a:prstGeom>
          <a:noFill/>
          <a:ln w="9525" cap="flat" cmpd="sng">
            <a:solidFill>
              <a:schemeClr val="lt1"/>
            </a:solidFill>
            <a:prstDash val="solid"/>
            <a:miter lim="800000"/>
            <a:headEnd type="none" w="sm" len="sm"/>
            <a:tailEnd type="none" w="sm" len="sm"/>
          </a:ln>
        </p:spPr>
      </p:cxnSp>
      <p:sp>
        <p:nvSpPr>
          <p:cNvPr id="496" name="Google Shape;496;p24"/>
          <p:cNvSpPr txBox="1"/>
          <p:nvPr/>
        </p:nvSpPr>
        <p:spPr>
          <a:xfrm>
            <a:off x="264313" y="6141624"/>
            <a:ext cx="3658151" cy="52318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dirty="0">
                <a:solidFill>
                  <a:schemeClr val="lt1"/>
                </a:solidFill>
                <a:latin typeface="Century Gothic"/>
                <a:ea typeface="Century Gothic"/>
                <a:cs typeface="Century Gothic"/>
                <a:sym typeface="Century Gothic"/>
              </a:rPr>
              <a:t>N° D’AGRÉMENT : E0205604350</a:t>
            </a:r>
          </a:p>
          <a:p>
            <a:pPr marL="0" marR="0" lvl="0" indent="0" algn="l" rtl="0">
              <a:spcBef>
                <a:spcPts val="0"/>
              </a:spcBef>
              <a:spcAft>
                <a:spcPts val="0"/>
              </a:spcAft>
              <a:buNone/>
            </a:pPr>
            <a:endParaRPr dirty="0"/>
          </a:p>
        </p:txBody>
      </p:sp>
      <p:sp>
        <p:nvSpPr>
          <p:cNvPr id="497" name="Google Shape;497;p24"/>
          <p:cNvSpPr txBox="1"/>
          <p:nvPr/>
        </p:nvSpPr>
        <p:spPr>
          <a:xfrm>
            <a:off x="229694" y="4872239"/>
            <a:ext cx="873315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dirty="0">
                <a:solidFill>
                  <a:schemeClr val="lt1"/>
                </a:solidFill>
                <a:latin typeface="Century Gothic"/>
                <a:ea typeface="Century Gothic"/>
                <a:cs typeface="Century Gothic"/>
                <a:sym typeface="Century Gothic"/>
              </a:rPr>
              <a:t>Pour tout renseignement, notre agence vous accueille : du lundi au vendredi de 8h00 à 12h00 et de 13h30 à 19h30</a:t>
            </a:r>
          </a:p>
          <a:p>
            <a:pPr marL="0" marR="0" lvl="0" indent="0" algn="l" rtl="0">
              <a:spcBef>
                <a:spcPts val="0"/>
              </a:spcBef>
              <a:spcAft>
                <a:spcPts val="0"/>
              </a:spcAft>
              <a:buNone/>
            </a:pPr>
            <a:r>
              <a:rPr lang="fr-FR" sz="1600" dirty="0">
                <a:solidFill>
                  <a:schemeClr val="lt1"/>
                </a:solidFill>
                <a:latin typeface="Century Gothic"/>
                <a:ea typeface="Century Gothic"/>
                <a:cs typeface="Century Gothic"/>
                <a:sym typeface="Century Gothic"/>
              </a:rPr>
              <a:t>Le samedi de 10h00 à 12h00 et de 14h00 à 17h00</a:t>
            </a:r>
            <a:endParaRPr sz="1400" dirty="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p:cNvPicPr preferRelativeResize="0">
            <a:picLocks noGrp="1"/>
          </p:cNvPicPr>
          <p:nvPr>
            <p:ph type="body" idx="1"/>
          </p:nvPr>
        </p:nvPicPr>
        <p:blipFill rotWithShape="1">
          <a:blip r:embed="rId3">
            <a:alphaModFix/>
          </a:blip>
          <a:srcRect/>
          <a:stretch/>
        </p:blipFill>
        <p:spPr>
          <a:xfrm>
            <a:off x="314325" y="1571625"/>
            <a:ext cx="4271373" cy="4604357"/>
          </a:xfrm>
          <a:prstGeom prst="rect">
            <a:avLst/>
          </a:prstGeom>
          <a:noFill/>
          <a:ln>
            <a:noFill/>
          </a:ln>
        </p:spPr>
      </p:pic>
      <p:pic>
        <p:nvPicPr>
          <p:cNvPr id="82" name="Google Shape;82;p3"/>
          <p:cNvPicPr preferRelativeResize="0"/>
          <p:nvPr/>
        </p:nvPicPr>
        <p:blipFill rotWithShape="1">
          <a:blip r:embed="rId4">
            <a:alphaModFix/>
          </a:blip>
          <a:srcRect l="8298" r="3592"/>
          <a:stretch/>
        </p:blipFill>
        <p:spPr>
          <a:xfrm>
            <a:off x="4471307" y="1571625"/>
            <a:ext cx="4305300" cy="4246245"/>
          </a:xfrm>
          <a:prstGeom prst="rect">
            <a:avLst/>
          </a:prstGeom>
          <a:noFill/>
          <a:ln>
            <a:noFill/>
          </a:ln>
        </p:spPr>
      </p:pic>
      <p:sp>
        <p:nvSpPr>
          <p:cNvPr id="83" name="Google Shape;83;p3"/>
          <p:cNvSpPr txBox="1"/>
          <p:nvPr/>
        </p:nvSpPr>
        <p:spPr>
          <a:xfrm>
            <a:off x="510516" y="561284"/>
            <a:ext cx="7886700" cy="99591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0363B"/>
              </a:buClr>
              <a:buSzPts val="4000"/>
              <a:buFont typeface="Century Gothic"/>
              <a:buNone/>
            </a:pPr>
            <a:r>
              <a:rPr lang="fr-FR" sz="4000" u="sng" cap="none">
                <a:solidFill>
                  <a:srgbClr val="D0363B"/>
                </a:solidFill>
                <a:latin typeface="Century Gothic"/>
                <a:ea typeface="Century Gothic"/>
                <a:cs typeface="Century Gothic"/>
                <a:sym typeface="Century Gothic"/>
              </a:rPr>
              <a:t>CER RÉSEAU</a:t>
            </a:r>
            <a:endParaRPr sz="4000" u="sng" cap="none">
              <a:solidFill>
                <a:srgbClr val="D0363B"/>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p:nvPr/>
        </p:nvSpPr>
        <p:spPr>
          <a:xfrm>
            <a:off x="401768" y="401738"/>
            <a:ext cx="8610600" cy="116230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0363B"/>
              </a:buClr>
              <a:buSzPts val="3600"/>
              <a:buFont typeface="Century Gothic"/>
              <a:buNone/>
            </a:pPr>
            <a:r>
              <a:rPr lang="fr-FR" sz="3600" b="0" i="0" u="sng" strike="noStrike" cap="none" dirty="0">
                <a:solidFill>
                  <a:srgbClr val="D0363B"/>
                </a:solidFill>
                <a:latin typeface="Century Gothic"/>
                <a:ea typeface="Century Gothic"/>
                <a:cs typeface="Century Gothic"/>
                <a:sym typeface="Century Gothic"/>
              </a:rPr>
              <a:t>L’ÉQUIPE DU CER LE SERGENT</a:t>
            </a:r>
            <a:endParaRPr dirty="0"/>
          </a:p>
        </p:txBody>
      </p:sp>
      <p:sp>
        <p:nvSpPr>
          <p:cNvPr id="89" name="Google Shape;89;p4"/>
          <p:cNvSpPr txBox="1"/>
          <p:nvPr/>
        </p:nvSpPr>
        <p:spPr>
          <a:xfrm>
            <a:off x="401767" y="1599252"/>
            <a:ext cx="46762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CHARGÉ(E) DES RELATIONS AVEC LES ÉLÈVES</a:t>
            </a:r>
            <a:endParaRPr sz="1400" b="0" i="0" u="none" strike="noStrike" cap="none">
              <a:solidFill>
                <a:srgbClr val="D0363B"/>
              </a:solidFill>
              <a:latin typeface="Century Gothic"/>
              <a:ea typeface="Century Gothic"/>
              <a:cs typeface="Century Gothic"/>
              <a:sym typeface="Century Gothic"/>
            </a:endParaRPr>
          </a:p>
        </p:txBody>
      </p:sp>
      <p:sp>
        <p:nvSpPr>
          <p:cNvPr id="90" name="Google Shape;90;p4"/>
          <p:cNvSpPr/>
          <p:nvPr/>
        </p:nvSpPr>
        <p:spPr>
          <a:xfrm>
            <a:off x="4982173" y="2180901"/>
            <a:ext cx="1667730" cy="88184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000" b="0" i="0" u="none" strike="noStrike" cap="none" dirty="0">
                <a:solidFill>
                  <a:srgbClr val="000000"/>
                </a:solidFill>
                <a:latin typeface="Congenial Black" panose="02000503040000020004" pitchFamily="2" charset="0"/>
                <a:ea typeface="Century Gothic"/>
                <a:cs typeface="Century Gothic"/>
                <a:sym typeface="Century Gothic"/>
              </a:rPr>
              <a:t>Annie LE MOIGN</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-Voiture </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A0502200090</a:t>
            </a:r>
            <a:endParaRPr dirty="0"/>
          </a:p>
        </p:txBody>
      </p:sp>
      <p:sp>
        <p:nvSpPr>
          <p:cNvPr id="91" name="Google Shape;91;p4"/>
          <p:cNvSpPr/>
          <p:nvPr/>
        </p:nvSpPr>
        <p:spPr>
          <a:xfrm>
            <a:off x="659154" y="1994693"/>
            <a:ext cx="2720574" cy="64219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br>
              <a:rPr lang="fr-FR" sz="800" b="0" i="0" u="none" strike="noStrike" cap="none" dirty="0">
                <a:solidFill>
                  <a:srgbClr val="000000"/>
                </a:solidFill>
                <a:latin typeface="Century Gothic"/>
                <a:ea typeface="Century Gothic"/>
                <a:cs typeface="Century Gothic"/>
                <a:sym typeface="Century Gothic"/>
              </a:rPr>
            </a:br>
            <a:r>
              <a:rPr lang="fr-FR" sz="1100" b="1" i="0" u="none" strike="noStrike" cap="none" dirty="0">
                <a:solidFill>
                  <a:srgbClr val="000000"/>
                </a:solidFill>
                <a:latin typeface="Congenial Black" panose="020F0502020204030204" pitchFamily="2" charset="0"/>
                <a:ea typeface="Century Gothic"/>
                <a:cs typeface="Century Gothic"/>
                <a:sym typeface="Century Gothic"/>
              </a:rPr>
              <a:t>Sandrine LE SERGENT</a:t>
            </a:r>
            <a:endParaRPr sz="800" b="0" i="0" u="none" strike="noStrike" cap="none" dirty="0">
              <a:solidFill>
                <a:srgbClr val="000000"/>
              </a:solidFill>
              <a:latin typeface="Century Gothic"/>
              <a:ea typeface="Century Gothic"/>
              <a:cs typeface="Century Gothic"/>
              <a:sym typeface="Century Gothic"/>
            </a:endParaRPr>
          </a:p>
        </p:txBody>
      </p:sp>
      <p:sp>
        <p:nvSpPr>
          <p:cNvPr id="92" name="Google Shape;92;p4"/>
          <p:cNvSpPr/>
          <p:nvPr/>
        </p:nvSpPr>
        <p:spPr>
          <a:xfrm>
            <a:off x="3052461" y="2076855"/>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93" name="Google Shape;93;p4"/>
          <p:cNvPicPr preferRelativeResize="0"/>
          <p:nvPr/>
        </p:nvPicPr>
        <p:blipFill rotWithShape="1">
          <a:blip r:embed="rId3">
            <a:alphaModFix/>
          </a:blip>
          <a:srcRect b="21677"/>
          <a:stretch/>
        </p:blipFill>
        <p:spPr>
          <a:xfrm>
            <a:off x="3000095" y="2036512"/>
            <a:ext cx="646998" cy="695541"/>
          </a:xfrm>
          <a:prstGeom prst="rect">
            <a:avLst/>
          </a:prstGeom>
          <a:noFill/>
          <a:ln>
            <a:noFill/>
          </a:ln>
        </p:spPr>
      </p:pic>
      <p:sp>
        <p:nvSpPr>
          <p:cNvPr id="94" name="Google Shape;94;p4"/>
          <p:cNvSpPr/>
          <p:nvPr/>
        </p:nvSpPr>
        <p:spPr>
          <a:xfrm rot="176932">
            <a:off x="7234256" y="1441256"/>
            <a:ext cx="1516945" cy="792772"/>
          </a:xfrm>
          <a:prstGeom prst="roundRect">
            <a:avLst>
              <a:gd name="adj" fmla="val 16667"/>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95" name="Google Shape;95;p4"/>
          <p:cNvSpPr/>
          <p:nvPr/>
        </p:nvSpPr>
        <p:spPr>
          <a:xfrm rot="-10182509">
            <a:off x="7293659" y="2142524"/>
            <a:ext cx="487949" cy="343985"/>
          </a:xfrm>
          <a:prstGeom prst="triangle">
            <a:avLst>
              <a:gd name="adj" fmla="val 50000"/>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96" name="Google Shape;96;p4"/>
          <p:cNvSpPr txBox="1"/>
          <p:nvPr/>
        </p:nvSpPr>
        <p:spPr>
          <a:xfrm rot="186132">
            <a:off x="7613271" y="1511194"/>
            <a:ext cx="1120134"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ENJOY</a:t>
            </a:r>
            <a:br>
              <a:rPr lang="fr-FR" sz="1600" b="1" i="0" u="none" strike="noStrike" cap="none">
                <a:solidFill>
                  <a:srgbClr val="FFFFFF"/>
                </a:solidFill>
                <a:latin typeface="Century Gothic"/>
                <a:ea typeface="Century Gothic"/>
                <a:cs typeface="Century Gothic"/>
                <a:sym typeface="Century Gothic"/>
              </a:rPr>
            </a:br>
            <a:r>
              <a:rPr lang="fr-FR" sz="1600" b="1" i="0" u="none" strike="noStrike" cap="none">
                <a:solidFill>
                  <a:srgbClr val="FFFFFF"/>
                </a:solidFill>
                <a:latin typeface="Century Gothic"/>
                <a:ea typeface="Century Gothic"/>
                <a:cs typeface="Century Gothic"/>
                <a:sym typeface="Century Gothic"/>
              </a:rPr>
              <a:t>DRIVING</a:t>
            </a:r>
            <a:br>
              <a:rPr lang="fr-FR" sz="1800" b="0" i="0" u="none" strike="noStrike" cap="none">
                <a:solidFill>
                  <a:srgbClr val="FFFFFF"/>
                </a:solidFill>
                <a:latin typeface="Century Gothic"/>
                <a:ea typeface="Century Gothic"/>
                <a:cs typeface="Century Gothic"/>
                <a:sym typeface="Century Gothic"/>
              </a:rPr>
            </a:br>
            <a:r>
              <a:rPr lang="fr-FR" sz="600" b="0" i="0" u="none" strike="noStrike" cap="none">
                <a:solidFill>
                  <a:srgbClr val="FFFFFF"/>
                </a:solidFill>
                <a:latin typeface="Century Gothic"/>
                <a:ea typeface="Century Gothic"/>
                <a:cs typeface="Century Gothic"/>
                <a:sym typeface="Century Gothic"/>
              </a:rPr>
              <a:t>*LE PLAISIR DE CONDUIRE</a:t>
            </a:r>
            <a:endParaRPr/>
          </a:p>
        </p:txBody>
      </p:sp>
      <p:sp>
        <p:nvSpPr>
          <p:cNvPr id="97" name="Google Shape;97;p4"/>
          <p:cNvSpPr txBox="1"/>
          <p:nvPr/>
        </p:nvSpPr>
        <p:spPr>
          <a:xfrm>
            <a:off x="7353866" y="1480422"/>
            <a:ext cx="48014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Century Gothic"/>
              <a:buNone/>
            </a:pPr>
            <a:r>
              <a:rPr lang="fr-FR" sz="3200" b="1" i="0" u="none" strike="noStrike" cap="none">
                <a:solidFill>
                  <a:srgbClr val="FFFFFF"/>
                </a:solidFill>
                <a:latin typeface="Century Gothic"/>
                <a:ea typeface="Century Gothic"/>
                <a:cs typeface="Century Gothic"/>
                <a:sym typeface="Century Gothic"/>
              </a:rPr>
              <a:t>#</a:t>
            </a:r>
            <a:endParaRPr sz="3200" b="0" i="0" u="none" strike="noStrike" cap="none">
              <a:solidFill>
                <a:srgbClr val="FFFFFF"/>
              </a:solidFill>
              <a:latin typeface="Century Gothic"/>
              <a:ea typeface="Century Gothic"/>
              <a:cs typeface="Century Gothic"/>
              <a:sym typeface="Century Gothic"/>
            </a:endParaRPr>
          </a:p>
        </p:txBody>
      </p:sp>
      <p:sp>
        <p:nvSpPr>
          <p:cNvPr id="98" name="Google Shape;98;p4"/>
          <p:cNvSpPr txBox="1"/>
          <p:nvPr/>
        </p:nvSpPr>
        <p:spPr>
          <a:xfrm>
            <a:off x="5595620" y="6512024"/>
            <a:ext cx="341674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4.1; 4.2; 4.3; 4.4 4.5 DU LABEL DE L’ETAT</a:t>
            </a:r>
            <a:endParaRPr/>
          </a:p>
        </p:txBody>
      </p:sp>
      <p:sp>
        <p:nvSpPr>
          <p:cNvPr id="99" name="Google Shape;99;p4"/>
          <p:cNvSpPr txBox="1"/>
          <p:nvPr/>
        </p:nvSpPr>
        <p:spPr>
          <a:xfrm>
            <a:off x="482352" y="2664736"/>
            <a:ext cx="39555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RESPONSABLE PÉDAGOGIQUE</a:t>
            </a:r>
            <a:endParaRPr sz="1400" b="0" i="0" u="none" strike="noStrike" cap="none">
              <a:solidFill>
                <a:srgbClr val="D0363B"/>
              </a:solidFill>
              <a:latin typeface="Century Gothic"/>
              <a:ea typeface="Century Gothic"/>
              <a:cs typeface="Century Gothic"/>
              <a:sym typeface="Century Gothic"/>
            </a:endParaRPr>
          </a:p>
        </p:txBody>
      </p:sp>
      <p:sp>
        <p:nvSpPr>
          <p:cNvPr id="100" name="Google Shape;100;p4"/>
          <p:cNvSpPr/>
          <p:nvPr/>
        </p:nvSpPr>
        <p:spPr>
          <a:xfrm>
            <a:off x="659154" y="3008443"/>
            <a:ext cx="2655935" cy="66797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100" dirty="0">
                <a:latin typeface="Congenial Black" panose="02000503040000020004" pitchFamily="2" charset="0"/>
                <a:sym typeface="Century Gothic"/>
              </a:rPr>
              <a:t>Benoit LE SERGENT</a:t>
            </a:r>
          </a:p>
          <a:p>
            <a:pPr marL="0" marR="0" lvl="0" indent="0" algn="ctr" rtl="0">
              <a:lnSpc>
                <a:spcPct val="100000"/>
              </a:lnSpc>
              <a:spcBef>
                <a:spcPts val="0"/>
              </a:spcBef>
              <a:spcAft>
                <a:spcPts val="0"/>
              </a:spcAft>
              <a:buClr>
                <a:srgbClr val="000000"/>
              </a:buClr>
              <a:buSzPts val="800"/>
              <a:buFont typeface="Century Gothic"/>
              <a:buNone/>
            </a:pPr>
            <a:r>
              <a:rPr lang="fr-FR" sz="1100" dirty="0">
                <a:latin typeface="Congenial Black" panose="02000503040000020004" pitchFamily="2" charset="0"/>
                <a:sym typeface="Century Gothic"/>
              </a:rPr>
              <a:t>Lionel LE SERGENT</a:t>
            </a:r>
            <a:endParaRPr sz="1100" dirty="0">
              <a:latin typeface="Congenial Black" panose="02000503040000020004" pitchFamily="2" charset="0"/>
            </a:endParaRPr>
          </a:p>
        </p:txBody>
      </p:sp>
      <p:sp>
        <p:nvSpPr>
          <p:cNvPr id="101" name="Google Shape;101;p4"/>
          <p:cNvSpPr/>
          <p:nvPr/>
        </p:nvSpPr>
        <p:spPr>
          <a:xfrm>
            <a:off x="4759566" y="2540609"/>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102" name="Google Shape;102;p4"/>
          <p:cNvSpPr txBox="1"/>
          <p:nvPr/>
        </p:nvSpPr>
        <p:spPr>
          <a:xfrm>
            <a:off x="4477408" y="1572774"/>
            <a:ext cx="299741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363B"/>
              </a:buClr>
              <a:buSzPts val="1600"/>
              <a:buFont typeface="Century Gothic"/>
              <a:buNone/>
            </a:pPr>
            <a:r>
              <a:rPr lang="fr-FR" sz="1600" b="0" i="0" u="sng" strike="noStrike" cap="none">
                <a:solidFill>
                  <a:srgbClr val="D0363B"/>
                </a:solidFill>
                <a:latin typeface="Century Gothic"/>
                <a:ea typeface="Century Gothic"/>
                <a:cs typeface="Century Gothic"/>
                <a:sym typeface="Century Gothic"/>
              </a:rPr>
              <a:t>NOS ENSEIGNANTS</a:t>
            </a:r>
            <a:endParaRPr sz="1600" b="0" i="0" u="none" strike="noStrike" cap="none">
              <a:solidFill>
                <a:srgbClr val="D0363B"/>
              </a:solidFill>
              <a:latin typeface="Century Gothic"/>
              <a:ea typeface="Century Gothic"/>
              <a:cs typeface="Century Gothic"/>
              <a:sym typeface="Century Gothic"/>
            </a:endParaRPr>
          </a:p>
        </p:txBody>
      </p:sp>
      <p:sp>
        <p:nvSpPr>
          <p:cNvPr id="103" name="Google Shape;103;p4"/>
          <p:cNvSpPr/>
          <p:nvPr/>
        </p:nvSpPr>
        <p:spPr>
          <a:xfrm>
            <a:off x="6892054" y="2728257"/>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000" b="0" i="0" u="none" strike="noStrike" cap="none" dirty="0">
                <a:solidFill>
                  <a:srgbClr val="000000"/>
                </a:solidFill>
                <a:latin typeface="Congenial Black" panose="02000503040000020004" pitchFamily="2" charset="0"/>
                <a:ea typeface="Century Gothic"/>
                <a:cs typeface="Century Gothic"/>
                <a:sym typeface="Century Gothic"/>
              </a:rPr>
              <a:t>Pascal GAUTHIER</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Voiture</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A0205600040</a:t>
            </a:r>
            <a:endParaRPr dirty="0"/>
          </a:p>
        </p:txBody>
      </p:sp>
      <p:sp>
        <p:nvSpPr>
          <p:cNvPr id="104" name="Google Shape;104;p4"/>
          <p:cNvSpPr/>
          <p:nvPr/>
        </p:nvSpPr>
        <p:spPr>
          <a:xfrm>
            <a:off x="4986061" y="3447291"/>
            <a:ext cx="1667730" cy="961020"/>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000" b="0" i="0" u="none" strike="noStrike" cap="none" dirty="0">
                <a:solidFill>
                  <a:srgbClr val="000000"/>
                </a:solidFill>
                <a:latin typeface="Congenial Black" panose="02000503040000020004" pitchFamily="2" charset="0"/>
                <a:ea typeface="Century Gothic"/>
                <a:cs typeface="Century Gothic"/>
                <a:sym typeface="Century Gothic"/>
              </a:rPr>
              <a:t>Benoit LE SERGENT</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-Voiture – cours de code en salle</a:t>
            </a:r>
          </a:p>
          <a:p>
            <a:pPr marL="0" marR="0" lvl="0" indent="0" algn="ctr" rtl="0">
              <a:lnSpc>
                <a:spcPct val="100000"/>
              </a:lnSpc>
              <a:spcBef>
                <a:spcPts val="0"/>
              </a:spcBef>
              <a:spcAft>
                <a:spcPts val="0"/>
              </a:spcAft>
              <a:buClr>
                <a:srgbClr val="000000"/>
              </a:buClr>
              <a:buSzPts val="800"/>
              <a:buFont typeface="Century Gothic"/>
              <a:buNone/>
            </a:pPr>
            <a:r>
              <a:rPr lang="fr-FR" sz="800" b="0" i="0" u="none" strike="noStrike" cap="none" dirty="0">
                <a:solidFill>
                  <a:srgbClr val="000000"/>
                </a:solidFill>
                <a:latin typeface="Century Gothic"/>
                <a:ea typeface="Century Gothic"/>
                <a:cs typeface="Century Gothic"/>
                <a:sym typeface="Century Gothic"/>
              </a:rPr>
              <a:t>- Autorisation N°: A0205602450</a:t>
            </a:r>
            <a:endParaRPr dirty="0"/>
          </a:p>
        </p:txBody>
      </p:sp>
      <p:sp>
        <p:nvSpPr>
          <p:cNvPr id="105" name="Google Shape;105;p4"/>
          <p:cNvSpPr/>
          <p:nvPr/>
        </p:nvSpPr>
        <p:spPr>
          <a:xfrm>
            <a:off x="6892054" y="4116338"/>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000" dirty="0">
                <a:latin typeface="Congenial Black" panose="02000503040000020004" pitchFamily="2" charset="0"/>
                <a:ea typeface="Century Gothic"/>
                <a:cs typeface="Century Gothic"/>
                <a:sym typeface="Century Gothic"/>
              </a:rPr>
              <a:t>Laurent MAHE</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Voiture</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A0604400120</a:t>
            </a:r>
            <a:endParaRPr dirty="0"/>
          </a:p>
        </p:txBody>
      </p:sp>
      <p:sp>
        <p:nvSpPr>
          <p:cNvPr id="106" name="Google Shape;106;p4"/>
          <p:cNvSpPr/>
          <p:nvPr/>
        </p:nvSpPr>
        <p:spPr>
          <a:xfrm>
            <a:off x="4975960" y="4759871"/>
            <a:ext cx="1667730" cy="103428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000" dirty="0">
                <a:latin typeface="Congenial Black" panose="02000503040000020004" pitchFamily="2" charset="0"/>
                <a:ea typeface="Century Gothic"/>
                <a:cs typeface="Century Gothic"/>
                <a:sym typeface="Century Gothic"/>
              </a:rPr>
              <a:t>Lionel LE SERGENT</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-Voiture – moto – scooter - remorque</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A0205602440</a:t>
            </a:r>
            <a:endParaRPr dirty="0"/>
          </a:p>
        </p:txBody>
      </p:sp>
      <p:sp>
        <p:nvSpPr>
          <p:cNvPr id="107" name="Google Shape;107;p4"/>
          <p:cNvSpPr/>
          <p:nvPr/>
        </p:nvSpPr>
        <p:spPr>
          <a:xfrm>
            <a:off x="8108882" y="3345916"/>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108" name="Google Shape;108;p4"/>
          <p:cNvSpPr/>
          <p:nvPr/>
        </p:nvSpPr>
        <p:spPr>
          <a:xfrm>
            <a:off x="4737894" y="3972144"/>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09" name="Google Shape;109;p4"/>
          <p:cNvPicPr preferRelativeResize="0"/>
          <p:nvPr/>
        </p:nvPicPr>
        <p:blipFill rotWithShape="1">
          <a:blip r:embed="rId3">
            <a:alphaModFix/>
          </a:blip>
          <a:srcRect b="21677"/>
          <a:stretch/>
        </p:blipFill>
        <p:spPr>
          <a:xfrm>
            <a:off x="4680063" y="2459144"/>
            <a:ext cx="701271" cy="753886"/>
          </a:xfrm>
          <a:prstGeom prst="rect">
            <a:avLst/>
          </a:prstGeom>
          <a:noFill/>
          <a:ln>
            <a:noFill/>
          </a:ln>
        </p:spPr>
      </p:pic>
      <p:pic>
        <p:nvPicPr>
          <p:cNvPr id="110" name="Google Shape;110;p4"/>
          <p:cNvPicPr preferRelativeResize="0"/>
          <p:nvPr/>
        </p:nvPicPr>
        <p:blipFill rotWithShape="1">
          <a:blip r:embed="rId4">
            <a:alphaModFix/>
          </a:blip>
          <a:srcRect b="19649"/>
          <a:stretch/>
        </p:blipFill>
        <p:spPr>
          <a:xfrm>
            <a:off x="8050233" y="3307759"/>
            <a:ext cx="701271" cy="763656"/>
          </a:xfrm>
          <a:prstGeom prst="rect">
            <a:avLst/>
          </a:prstGeom>
          <a:noFill/>
          <a:ln>
            <a:noFill/>
          </a:ln>
        </p:spPr>
      </p:pic>
      <p:sp>
        <p:nvSpPr>
          <p:cNvPr id="111" name="Google Shape;111;p4"/>
          <p:cNvSpPr/>
          <p:nvPr/>
        </p:nvSpPr>
        <p:spPr>
          <a:xfrm>
            <a:off x="4640908" y="5258748"/>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14" name="Google Shape;114;p4"/>
          <p:cNvPicPr preferRelativeResize="0"/>
          <p:nvPr/>
        </p:nvPicPr>
        <p:blipFill rotWithShape="1">
          <a:blip r:embed="rId4">
            <a:alphaModFix/>
          </a:blip>
          <a:srcRect b="19649"/>
          <a:stretch/>
        </p:blipFill>
        <p:spPr>
          <a:xfrm>
            <a:off x="4595530" y="5341027"/>
            <a:ext cx="602317" cy="705090"/>
          </a:xfrm>
          <a:prstGeom prst="rect">
            <a:avLst/>
          </a:prstGeom>
          <a:noFill/>
          <a:ln>
            <a:noFill/>
          </a:ln>
        </p:spPr>
      </p:pic>
      <p:pic>
        <p:nvPicPr>
          <p:cNvPr id="116" name="Google Shape;116;p4"/>
          <p:cNvPicPr preferRelativeResize="0"/>
          <p:nvPr/>
        </p:nvPicPr>
        <p:blipFill rotWithShape="1">
          <a:blip r:embed="rId4">
            <a:alphaModFix/>
          </a:blip>
          <a:srcRect b="19649"/>
          <a:stretch/>
        </p:blipFill>
        <p:spPr>
          <a:xfrm>
            <a:off x="4646594" y="3980759"/>
            <a:ext cx="701271" cy="763656"/>
          </a:xfrm>
          <a:prstGeom prst="rect">
            <a:avLst/>
          </a:prstGeom>
          <a:noFill/>
          <a:ln>
            <a:noFill/>
          </a:ln>
        </p:spPr>
      </p:pic>
      <p:sp>
        <p:nvSpPr>
          <p:cNvPr id="117" name="Google Shape;117;p4"/>
          <p:cNvSpPr/>
          <p:nvPr/>
        </p:nvSpPr>
        <p:spPr>
          <a:xfrm>
            <a:off x="6761937" y="4532869"/>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119" name="Google Shape;119;p4"/>
          <p:cNvSpPr/>
          <p:nvPr/>
        </p:nvSpPr>
        <p:spPr>
          <a:xfrm>
            <a:off x="3078820" y="3152971"/>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20" name="Google Shape;120;p4"/>
          <p:cNvPicPr preferRelativeResize="0"/>
          <p:nvPr/>
        </p:nvPicPr>
        <p:blipFill rotWithShape="1">
          <a:blip r:embed="rId4">
            <a:alphaModFix/>
          </a:blip>
          <a:srcRect b="19649"/>
          <a:stretch/>
        </p:blipFill>
        <p:spPr>
          <a:xfrm>
            <a:off x="3002043" y="3062745"/>
            <a:ext cx="701271" cy="763656"/>
          </a:xfrm>
          <a:prstGeom prst="rect">
            <a:avLst/>
          </a:prstGeom>
          <a:noFill/>
          <a:ln>
            <a:noFill/>
          </a:ln>
        </p:spPr>
      </p:pic>
      <p:sp>
        <p:nvSpPr>
          <p:cNvPr id="121" name="Google Shape;121;p4"/>
          <p:cNvSpPr/>
          <p:nvPr/>
        </p:nvSpPr>
        <p:spPr>
          <a:xfrm>
            <a:off x="571857" y="4128510"/>
            <a:ext cx="2655935" cy="66797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100" dirty="0">
                <a:latin typeface="Congenial Black" panose="02000503040000020004" pitchFamily="2" charset="0"/>
                <a:sym typeface="Century Gothic"/>
              </a:rPr>
              <a:t>Benoit LE SERGENT</a:t>
            </a:r>
            <a:endParaRPr sz="1100" dirty="0">
              <a:latin typeface="Congenial Black" panose="02000503040000020004" pitchFamily="2" charset="0"/>
            </a:endParaRPr>
          </a:p>
        </p:txBody>
      </p:sp>
      <p:sp>
        <p:nvSpPr>
          <p:cNvPr id="122" name="Google Shape;122;p4"/>
          <p:cNvSpPr/>
          <p:nvPr/>
        </p:nvSpPr>
        <p:spPr>
          <a:xfrm>
            <a:off x="2991523" y="4273038"/>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23" name="Google Shape;123;p4"/>
          <p:cNvPicPr preferRelativeResize="0"/>
          <p:nvPr/>
        </p:nvPicPr>
        <p:blipFill rotWithShape="1">
          <a:blip r:embed="rId4">
            <a:alphaModFix/>
          </a:blip>
          <a:srcRect b="19649"/>
          <a:stretch/>
        </p:blipFill>
        <p:spPr>
          <a:xfrm>
            <a:off x="2914746" y="4182812"/>
            <a:ext cx="701271" cy="763656"/>
          </a:xfrm>
          <a:prstGeom prst="rect">
            <a:avLst/>
          </a:prstGeom>
          <a:noFill/>
          <a:ln>
            <a:noFill/>
          </a:ln>
        </p:spPr>
      </p:pic>
      <p:sp>
        <p:nvSpPr>
          <p:cNvPr id="124" name="Google Shape;124;p4"/>
          <p:cNvSpPr txBox="1"/>
          <p:nvPr/>
        </p:nvSpPr>
        <p:spPr>
          <a:xfrm>
            <a:off x="467146" y="3774116"/>
            <a:ext cx="39555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REFERENT(E) HANDICAP</a:t>
            </a:r>
            <a:endParaRPr sz="1400" b="0" i="0" u="none" strike="noStrike" cap="none">
              <a:solidFill>
                <a:srgbClr val="D0363B"/>
              </a:solidFill>
              <a:latin typeface="Century Gothic"/>
              <a:ea typeface="Century Gothic"/>
              <a:cs typeface="Century Gothic"/>
              <a:sym typeface="Century Gothic"/>
            </a:endParaRPr>
          </a:p>
        </p:txBody>
      </p:sp>
      <p:sp>
        <p:nvSpPr>
          <p:cNvPr id="125" name="Google Shape;125;p4"/>
          <p:cNvSpPr/>
          <p:nvPr/>
        </p:nvSpPr>
        <p:spPr>
          <a:xfrm>
            <a:off x="563463" y="5420680"/>
            <a:ext cx="2655935" cy="66797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1100" dirty="0">
                <a:latin typeface="Congenial Black" panose="02000503040000020004" pitchFamily="2" charset="0"/>
              </a:rPr>
              <a:t>Benoit LE SERGENT</a:t>
            </a:r>
            <a:endParaRPr sz="1100" dirty="0">
              <a:latin typeface="Congenial Black" panose="02000503040000020004" pitchFamily="2" charset="0"/>
            </a:endParaRPr>
          </a:p>
        </p:txBody>
      </p:sp>
      <p:sp>
        <p:nvSpPr>
          <p:cNvPr id="126" name="Google Shape;126;p4"/>
          <p:cNvSpPr/>
          <p:nvPr/>
        </p:nvSpPr>
        <p:spPr>
          <a:xfrm>
            <a:off x="2983129" y="5565208"/>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27" name="Google Shape;127;p4"/>
          <p:cNvPicPr preferRelativeResize="0"/>
          <p:nvPr/>
        </p:nvPicPr>
        <p:blipFill rotWithShape="1">
          <a:blip r:embed="rId4">
            <a:alphaModFix/>
          </a:blip>
          <a:srcRect b="19649"/>
          <a:stretch/>
        </p:blipFill>
        <p:spPr>
          <a:xfrm>
            <a:off x="2906352" y="5474982"/>
            <a:ext cx="701271" cy="763656"/>
          </a:xfrm>
          <a:prstGeom prst="rect">
            <a:avLst/>
          </a:prstGeom>
          <a:noFill/>
          <a:ln>
            <a:noFill/>
          </a:ln>
        </p:spPr>
      </p:pic>
      <p:sp>
        <p:nvSpPr>
          <p:cNvPr id="128" name="Google Shape;128;p4"/>
          <p:cNvSpPr txBox="1"/>
          <p:nvPr/>
        </p:nvSpPr>
        <p:spPr>
          <a:xfrm>
            <a:off x="490369" y="5000770"/>
            <a:ext cx="39555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REFERENT(E) ENTREPRISE</a:t>
            </a:r>
            <a:endParaRPr sz="1400" b="0" i="0" u="none" strike="noStrike" cap="none">
              <a:solidFill>
                <a:srgbClr val="D0363B"/>
              </a:solidFill>
              <a:latin typeface="Century Gothic"/>
              <a:ea typeface="Century Gothic"/>
              <a:cs typeface="Century Gothic"/>
              <a:sym typeface="Century Gothic"/>
            </a:endParaRPr>
          </a:p>
        </p:txBody>
      </p:sp>
      <p:pic>
        <p:nvPicPr>
          <p:cNvPr id="3" name="Image 2">
            <a:extLst>
              <a:ext uri="{FF2B5EF4-FFF2-40B4-BE49-F238E27FC236}">
                <a16:creationId xmlns:a16="http://schemas.microsoft.com/office/drawing/2014/main" id="{6A470EE6-3CBC-B2A3-2CAC-9CE76D0E2A42}"/>
              </a:ext>
            </a:extLst>
          </p:cNvPr>
          <p:cNvPicPr>
            <a:picLocks noChangeAspect="1"/>
          </p:cNvPicPr>
          <p:nvPr/>
        </p:nvPicPr>
        <p:blipFill>
          <a:blip r:embed="rId5"/>
          <a:stretch>
            <a:fillRect/>
          </a:stretch>
        </p:blipFill>
        <p:spPr>
          <a:xfrm>
            <a:off x="6679833" y="4509829"/>
            <a:ext cx="701101" cy="7620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1.4 DU LABEL DE L’ETAT</a:t>
            </a:r>
            <a:endParaRPr/>
          </a:p>
        </p:txBody>
      </p:sp>
      <p:sp>
        <p:nvSpPr>
          <p:cNvPr id="134" name="Google Shape;134;p5"/>
          <p:cNvSpPr txBox="1"/>
          <p:nvPr/>
        </p:nvSpPr>
        <p:spPr>
          <a:xfrm>
            <a:off x="-736006" y="563926"/>
            <a:ext cx="7063530"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u="sng">
                <a:solidFill>
                  <a:srgbClr val="D0363B"/>
                </a:solidFill>
                <a:latin typeface="Century Gothic"/>
                <a:ea typeface="Century Gothic"/>
                <a:cs typeface="Century Gothic"/>
                <a:sym typeface="Century Gothic"/>
              </a:rPr>
              <a:t>INFOS PRATIQUES</a:t>
            </a:r>
            <a:br>
              <a:rPr lang="fr-FR" sz="3200" b="1" i="0" u="sng" strike="noStrike" cap="none">
                <a:solidFill>
                  <a:srgbClr val="FFFFFF"/>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FORMATIONS 2 &amp; 3 ROUES</a:t>
            </a:r>
            <a:endParaRPr/>
          </a:p>
        </p:txBody>
      </p:sp>
      <p:pic>
        <p:nvPicPr>
          <p:cNvPr id="135" name="Google Shape;135;p5"/>
          <p:cNvPicPr preferRelativeResize="0"/>
          <p:nvPr/>
        </p:nvPicPr>
        <p:blipFill rotWithShape="1">
          <a:blip r:embed="rId3">
            <a:alphaModFix/>
          </a:blip>
          <a:srcRect/>
          <a:stretch/>
        </p:blipFill>
        <p:spPr>
          <a:xfrm>
            <a:off x="6371070" y="563926"/>
            <a:ext cx="2383184" cy="1787388"/>
          </a:xfrm>
          <a:prstGeom prst="rect">
            <a:avLst/>
          </a:prstGeom>
          <a:noFill/>
          <a:ln>
            <a:noFill/>
          </a:ln>
        </p:spPr>
      </p:pic>
      <p:sp>
        <p:nvSpPr>
          <p:cNvPr id="136" name="Google Shape;136;p5"/>
          <p:cNvSpPr txBox="1"/>
          <p:nvPr/>
        </p:nvSpPr>
        <p:spPr>
          <a:xfrm>
            <a:off x="489076" y="1716441"/>
            <a:ext cx="38491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u="sng">
                <a:solidFill>
                  <a:srgbClr val="3D3E44"/>
                </a:solidFill>
                <a:latin typeface="Century Gothic"/>
                <a:ea typeface="Century Gothic"/>
                <a:cs typeface="Century Gothic"/>
                <a:sym typeface="Century Gothic"/>
              </a:rPr>
              <a:t>&gt;&gt; Formations dispensées</a:t>
            </a:r>
            <a:endParaRPr/>
          </a:p>
        </p:txBody>
      </p:sp>
      <p:pic>
        <p:nvPicPr>
          <p:cNvPr id="137" name="Google Shape;137;p5"/>
          <p:cNvPicPr preferRelativeResize="0"/>
          <p:nvPr/>
        </p:nvPicPr>
        <p:blipFill rotWithShape="1">
          <a:blip r:embed="rId4">
            <a:alphaModFix/>
          </a:blip>
          <a:srcRect/>
          <a:stretch/>
        </p:blipFill>
        <p:spPr>
          <a:xfrm>
            <a:off x="600890" y="2241236"/>
            <a:ext cx="714103" cy="752527"/>
          </a:xfrm>
          <a:prstGeom prst="rect">
            <a:avLst/>
          </a:prstGeom>
          <a:noFill/>
          <a:ln>
            <a:noFill/>
          </a:ln>
        </p:spPr>
      </p:pic>
      <p:pic>
        <p:nvPicPr>
          <p:cNvPr id="138" name="Google Shape;138;p5"/>
          <p:cNvPicPr preferRelativeResize="0"/>
          <p:nvPr/>
        </p:nvPicPr>
        <p:blipFill rotWithShape="1">
          <a:blip r:embed="rId5">
            <a:alphaModFix/>
          </a:blip>
          <a:srcRect/>
          <a:stretch/>
        </p:blipFill>
        <p:spPr>
          <a:xfrm>
            <a:off x="1444433" y="2241235"/>
            <a:ext cx="714103" cy="752528"/>
          </a:xfrm>
          <a:prstGeom prst="rect">
            <a:avLst/>
          </a:prstGeom>
          <a:noFill/>
          <a:ln>
            <a:noFill/>
          </a:ln>
        </p:spPr>
      </p:pic>
      <p:pic>
        <p:nvPicPr>
          <p:cNvPr id="139" name="Google Shape;139;p5"/>
          <p:cNvPicPr preferRelativeResize="0"/>
          <p:nvPr/>
        </p:nvPicPr>
        <p:blipFill rotWithShape="1">
          <a:blip r:embed="rId6">
            <a:alphaModFix/>
          </a:blip>
          <a:srcRect/>
          <a:stretch/>
        </p:blipFill>
        <p:spPr>
          <a:xfrm>
            <a:off x="2287976" y="2218854"/>
            <a:ext cx="714103" cy="752528"/>
          </a:xfrm>
          <a:prstGeom prst="rect">
            <a:avLst/>
          </a:prstGeom>
          <a:noFill/>
          <a:ln>
            <a:noFill/>
          </a:ln>
        </p:spPr>
      </p:pic>
      <p:pic>
        <p:nvPicPr>
          <p:cNvPr id="140" name="Google Shape;140;p5"/>
          <p:cNvPicPr preferRelativeResize="0"/>
          <p:nvPr/>
        </p:nvPicPr>
        <p:blipFill rotWithShape="1">
          <a:blip r:embed="rId7">
            <a:alphaModFix/>
          </a:blip>
          <a:srcRect/>
          <a:stretch/>
        </p:blipFill>
        <p:spPr>
          <a:xfrm>
            <a:off x="3192918" y="2205211"/>
            <a:ext cx="623779" cy="752527"/>
          </a:xfrm>
          <a:prstGeom prst="rect">
            <a:avLst/>
          </a:prstGeom>
          <a:noFill/>
          <a:ln>
            <a:noFill/>
          </a:ln>
        </p:spPr>
      </p:pic>
      <p:pic>
        <p:nvPicPr>
          <p:cNvPr id="141" name="Google Shape;141;p5"/>
          <p:cNvPicPr preferRelativeResize="0"/>
          <p:nvPr/>
        </p:nvPicPr>
        <p:blipFill rotWithShape="1">
          <a:blip r:embed="rId8">
            <a:alphaModFix/>
          </a:blip>
          <a:srcRect/>
          <a:stretch/>
        </p:blipFill>
        <p:spPr>
          <a:xfrm>
            <a:off x="4035314" y="2202806"/>
            <a:ext cx="714102" cy="857338"/>
          </a:xfrm>
          <a:prstGeom prst="rect">
            <a:avLst/>
          </a:prstGeom>
          <a:noFill/>
          <a:ln>
            <a:noFill/>
          </a:ln>
        </p:spPr>
      </p:pic>
      <p:grpSp>
        <p:nvGrpSpPr>
          <p:cNvPr id="142" name="Google Shape;142;p5"/>
          <p:cNvGrpSpPr/>
          <p:nvPr/>
        </p:nvGrpSpPr>
        <p:grpSpPr>
          <a:xfrm>
            <a:off x="4752881" y="2207267"/>
            <a:ext cx="1020886" cy="918135"/>
            <a:chOff x="5014894" y="2819665"/>
            <a:chExt cx="1020886" cy="918135"/>
          </a:xfrm>
        </p:grpSpPr>
        <p:pic>
          <p:nvPicPr>
            <p:cNvPr id="143" name="Google Shape;143;p5"/>
            <p:cNvPicPr preferRelativeResize="0"/>
            <p:nvPr/>
          </p:nvPicPr>
          <p:blipFill rotWithShape="1">
            <a:blip r:embed="rId9">
              <a:alphaModFix/>
            </a:blip>
            <a:srcRect b="32842"/>
            <a:stretch/>
          </p:blipFill>
          <p:spPr>
            <a:xfrm>
              <a:off x="5185214" y="2819665"/>
              <a:ext cx="692330" cy="653488"/>
            </a:xfrm>
            <a:prstGeom prst="rect">
              <a:avLst/>
            </a:prstGeom>
            <a:noFill/>
            <a:ln>
              <a:noFill/>
            </a:ln>
          </p:spPr>
        </p:pic>
        <p:sp>
          <p:nvSpPr>
            <p:cNvPr id="144" name="Google Shape;144;p5"/>
            <p:cNvSpPr txBox="1"/>
            <p:nvPr/>
          </p:nvSpPr>
          <p:spPr>
            <a:xfrm>
              <a:off x="5014894" y="3430023"/>
              <a:ext cx="102088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700">
                  <a:solidFill>
                    <a:schemeClr val="dk1"/>
                  </a:solidFill>
                  <a:latin typeface="Montserrat"/>
                  <a:ea typeface="Montserrat"/>
                  <a:cs typeface="Montserrat"/>
                  <a:sym typeface="Montserrat"/>
                </a:rPr>
                <a:t>PERMIS</a:t>
              </a:r>
              <a:endParaRPr/>
            </a:p>
            <a:p>
              <a:pPr marL="0" marR="0" lvl="0" indent="0" algn="ctr" rtl="0">
                <a:spcBef>
                  <a:spcPts val="0"/>
                </a:spcBef>
                <a:spcAft>
                  <a:spcPts val="0"/>
                </a:spcAft>
                <a:buNone/>
              </a:pPr>
              <a:r>
                <a:rPr lang="fr-FR" sz="700" b="1">
                  <a:solidFill>
                    <a:schemeClr val="dk1"/>
                  </a:solidFill>
                  <a:latin typeface="Montserrat"/>
                  <a:ea typeface="Montserrat"/>
                  <a:cs typeface="Montserrat"/>
                  <a:sym typeface="Montserrat"/>
                </a:rPr>
                <a:t>3 ROUES</a:t>
              </a:r>
              <a:endParaRPr/>
            </a:p>
          </p:txBody>
        </p:sp>
      </p:grpSp>
      <p:sp>
        <p:nvSpPr>
          <p:cNvPr id="145" name="Google Shape;145;p5"/>
          <p:cNvSpPr txBox="1"/>
          <p:nvPr/>
        </p:nvSpPr>
        <p:spPr>
          <a:xfrm>
            <a:off x="352407" y="3341504"/>
            <a:ext cx="790331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dirty="0">
                <a:solidFill>
                  <a:schemeClr val="dk1"/>
                </a:solidFill>
                <a:latin typeface="Century Gothic"/>
                <a:ea typeface="Century Gothic"/>
                <a:cs typeface="Century Gothic"/>
                <a:sym typeface="Century Gothic"/>
              </a:rPr>
              <a:t>Notre école de conduite dispose d’une </a:t>
            </a:r>
            <a:r>
              <a:rPr lang="fr-FR" b="1" dirty="0">
                <a:solidFill>
                  <a:schemeClr val="dk1"/>
                </a:solidFill>
                <a:latin typeface="Century Gothic"/>
                <a:ea typeface="Century Gothic"/>
                <a:cs typeface="Century Gothic"/>
                <a:sym typeface="Century Gothic"/>
              </a:rPr>
              <a:t>piste</a:t>
            </a:r>
            <a:r>
              <a:rPr lang="fr-FR" dirty="0">
                <a:solidFill>
                  <a:schemeClr val="dk1"/>
                </a:solidFill>
                <a:latin typeface="Century Gothic"/>
                <a:ea typeface="Century Gothic"/>
                <a:cs typeface="Century Gothic"/>
                <a:sym typeface="Century Gothic"/>
              </a:rPr>
              <a:t>( avec abri)</a:t>
            </a:r>
            <a:r>
              <a:rPr lang="fr-FR" sz="1400" dirty="0">
                <a:solidFill>
                  <a:schemeClr val="dk1"/>
                </a:solidFill>
                <a:latin typeface="Century Gothic"/>
                <a:ea typeface="Century Gothic"/>
                <a:cs typeface="Century Gothic"/>
                <a:sym typeface="Century Gothic"/>
              </a:rPr>
              <a:t> située 10 Parc des expositions, Avenue des Cités Unies- 56300 Pontivy</a:t>
            </a:r>
            <a:endParaRPr dirty="0"/>
          </a:p>
        </p:txBody>
      </p:sp>
      <p:sp>
        <p:nvSpPr>
          <p:cNvPr id="146" name="Google Shape;146;p5"/>
          <p:cNvSpPr txBox="1"/>
          <p:nvPr/>
        </p:nvSpPr>
        <p:spPr>
          <a:xfrm>
            <a:off x="400593" y="4053669"/>
            <a:ext cx="69842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dirty="0">
                <a:solidFill>
                  <a:schemeClr val="dk1"/>
                </a:solidFill>
                <a:latin typeface="Century Gothic"/>
                <a:ea typeface="Century Gothic"/>
                <a:cs typeface="Century Gothic"/>
                <a:sym typeface="Century Gothic"/>
              </a:rPr>
              <a:t>Elle se situe à</a:t>
            </a:r>
            <a:r>
              <a:rPr lang="fr-FR" sz="1400" dirty="0">
                <a:solidFill>
                  <a:srgbClr val="D0363B"/>
                </a:solidFill>
                <a:latin typeface="Century Gothic"/>
                <a:ea typeface="Century Gothic"/>
                <a:cs typeface="Century Gothic"/>
                <a:sym typeface="Century Gothic"/>
              </a:rPr>
              <a:t> </a:t>
            </a:r>
            <a:r>
              <a:rPr lang="fr-FR" dirty="0">
                <a:solidFill>
                  <a:schemeClr val="tx1"/>
                </a:solidFill>
                <a:latin typeface="Century Gothic"/>
                <a:ea typeface="Century Gothic"/>
                <a:cs typeface="Century Gothic"/>
                <a:sym typeface="Century Gothic"/>
              </a:rPr>
              <a:t>1,3</a:t>
            </a:r>
            <a:r>
              <a:rPr lang="fr-FR" sz="1400" dirty="0">
                <a:solidFill>
                  <a:srgbClr val="D0363B"/>
                </a:solidFill>
                <a:latin typeface="Century Gothic"/>
                <a:ea typeface="Century Gothic"/>
                <a:cs typeface="Century Gothic"/>
                <a:sym typeface="Century Gothic"/>
              </a:rPr>
              <a:t> </a:t>
            </a:r>
            <a:r>
              <a:rPr lang="fr-FR" sz="1400" dirty="0">
                <a:solidFill>
                  <a:srgbClr val="3D3E44"/>
                </a:solidFill>
                <a:latin typeface="Century Gothic"/>
                <a:ea typeface="Century Gothic"/>
                <a:cs typeface="Century Gothic"/>
                <a:sym typeface="Century Gothic"/>
              </a:rPr>
              <a:t>k</a:t>
            </a:r>
            <a:r>
              <a:rPr lang="fr-FR" sz="1400" dirty="0">
                <a:solidFill>
                  <a:schemeClr val="dk1"/>
                </a:solidFill>
                <a:latin typeface="Century Gothic"/>
                <a:ea typeface="Century Gothic"/>
                <a:cs typeface="Century Gothic"/>
                <a:sym typeface="Century Gothic"/>
              </a:rPr>
              <a:t>ms (soit </a:t>
            </a:r>
            <a:r>
              <a:rPr lang="fr-FR" dirty="0">
                <a:solidFill>
                  <a:schemeClr val="tx1"/>
                </a:solidFill>
                <a:latin typeface="Century Gothic"/>
                <a:ea typeface="Century Gothic"/>
                <a:cs typeface="Century Gothic"/>
                <a:sym typeface="Century Gothic"/>
              </a:rPr>
              <a:t>2,5</a:t>
            </a:r>
            <a:r>
              <a:rPr lang="fr-FR" sz="1400" dirty="0">
                <a:solidFill>
                  <a:schemeClr val="dk1"/>
                </a:solidFill>
                <a:latin typeface="Century Gothic"/>
                <a:ea typeface="Century Gothic"/>
                <a:cs typeface="Century Gothic"/>
                <a:sym typeface="Century Gothic"/>
              </a:rPr>
              <a:t> minutes de l’école de conduite)</a:t>
            </a:r>
            <a:endParaRPr dirty="0"/>
          </a:p>
        </p:txBody>
      </p:sp>
      <p:sp>
        <p:nvSpPr>
          <p:cNvPr id="147" name="Google Shape;147;p5"/>
          <p:cNvSpPr txBox="1"/>
          <p:nvPr/>
        </p:nvSpPr>
        <p:spPr>
          <a:xfrm>
            <a:off x="400593" y="4562551"/>
            <a:ext cx="69842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dirty="0">
                <a:solidFill>
                  <a:schemeClr val="dk1"/>
                </a:solidFill>
                <a:latin typeface="Century Gothic"/>
                <a:ea typeface="Century Gothic"/>
                <a:cs typeface="Century Gothic"/>
                <a:sym typeface="Century Gothic"/>
              </a:rPr>
              <a:t>Le point de RDV se fait toujours à l’école de conduite</a:t>
            </a:r>
            <a:br>
              <a:rPr lang="fr-FR" sz="1400" dirty="0">
                <a:solidFill>
                  <a:schemeClr val="dk1"/>
                </a:solidFill>
                <a:latin typeface="Century Gothic"/>
                <a:ea typeface="Century Gothic"/>
                <a:cs typeface="Century Gothic"/>
                <a:sym typeface="Century Gothic"/>
              </a:rPr>
            </a:br>
            <a:endParaRPr dirty="0"/>
          </a:p>
        </p:txBody>
      </p:sp>
      <p:sp>
        <p:nvSpPr>
          <p:cNvPr id="148" name="Google Shape;148;p5"/>
          <p:cNvSpPr txBox="1"/>
          <p:nvPr/>
        </p:nvSpPr>
        <p:spPr>
          <a:xfrm>
            <a:off x="400593" y="5294268"/>
            <a:ext cx="8168642" cy="7386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400" b="1" dirty="0">
                <a:solidFill>
                  <a:schemeClr val="dk1"/>
                </a:solidFill>
                <a:latin typeface="Century Gothic"/>
                <a:ea typeface="Century Gothic"/>
                <a:cs typeface="Century Gothic"/>
                <a:sym typeface="Century Gothic"/>
              </a:rPr>
              <a:t>Engagé dans une démarche qualité</a:t>
            </a:r>
            <a:r>
              <a:rPr lang="fr-FR" sz="1400" dirty="0">
                <a:solidFill>
                  <a:schemeClr val="dk1"/>
                </a:solidFill>
                <a:latin typeface="Century Gothic"/>
                <a:ea typeface="Century Gothic"/>
                <a:cs typeface="Century Gothic"/>
                <a:sym typeface="Century Gothic"/>
              </a:rPr>
              <a:t>, le </a:t>
            </a:r>
            <a:r>
              <a:rPr lang="fr-FR" sz="1400" b="1" dirty="0">
                <a:solidFill>
                  <a:schemeClr val="dk1"/>
                </a:solidFill>
                <a:latin typeface="Century Gothic"/>
                <a:ea typeface="Century Gothic"/>
                <a:cs typeface="Century Gothic"/>
                <a:sym typeface="Century Gothic"/>
              </a:rPr>
              <a:t>CER </a:t>
            </a:r>
            <a:r>
              <a:rPr lang="fr-FR" b="1" dirty="0">
                <a:solidFill>
                  <a:schemeClr val="tx1"/>
                </a:solidFill>
                <a:latin typeface="Century Gothic"/>
                <a:ea typeface="Century Gothic"/>
                <a:cs typeface="Century Gothic"/>
                <a:sym typeface="Century Gothic"/>
              </a:rPr>
              <a:t>LE SERGENT</a:t>
            </a:r>
            <a:r>
              <a:rPr lang="fr-FR" sz="1400" b="1" dirty="0">
                <a:solidFill>
                  <a:schemeClr val="tx1"/>
                </a:solidFill>
                <a:latin typeface="Century Gothic"/>
                <a:ea typeface="Century Gothic"/>
                <a:cs typeface="Century Gothic"/>
                <a:sym typeface="Century Gothic"/>
              </a:rPr>
              <a:t> </a:t>
            </a:r>
            <a:r>
              <a:rPr lang="fr-FR" sz="1400" dirty="0">
                <a:solidFill>
                  <a:schemeClr val="dk1"/>
                </a:solidFill>
                <a:latin typeface="Century Gothic"/>
                <a:ea typeface="Century Gothic"/>
                <a:cs typeface="Century Gothic"/>
                <a:sym typeface="Century Gothic"/>
              </a:rPr>
              <a:t>met à votre disposition un enseignant expert pour un groupe de</a:t>
            </a:r>
            <a:r>
              <a:rPr lang="fr-FR" sz="1400" dirty="0">
                <a:solidFill>
                  <a:schemeClr val="tx1"/>
                </a:solidFill>
                <a:latin typeface="Century Gothic"/>
                <a:ea typeface="Century Gothic"/>
                <a:cs typeface="Century Gothic"/>
                <a:sym typeface="Century Gothic"/>
              </a:rPr>
              <a:t> </a:t>
            </a:r>
            <a:r>
              <a:rPr lang="fr-FR" dirty="0">
                <a:solidFill>
                  <a:schemeClr val="tx1"/>
                </a:solidFill>
                <a:latin typeface="Century Gothic"/>
                <a:ea typeface="Century Gothic"/>
                <a:cs typeface="Century Gothic"/>
                <a:sym typeface="Century Gothic"/>
              </a:rPr>
              <a:t>3</a:t>
            </a:r>
            <a:r>
              <a:rPr lang="fr-FR" sz="1400" dirty="0">
                <a:solidFill>
                  <a:schemeClr val="tx1"/>
                </a:solidFill>
                <a:latin typeface="Century Gothic"/>
                <a:ea typeface="Century Gothic"/>
                <a:cs typeface="Century Gothic"/>
                <a:sym typeface="Century Gothic"/>
              </a:rPr>
              <a:t> </a:t>
            </a:r>
            <a:r>
              <a:rPr lang="fr-FR" sz="1400" dirty="0">
                <a:solidFill>
                  <a:schemeClr val="dk1"/>
                </a:solidFill>
                <a:latin typeface="Century Gothic"/>
                <a:ea typeface="Century Gothic"/>
                <a:cs typeface="Century Gothic"/>
                <a:sym typeface="Century Gothic"/>
              </a:rPr>
              <a:t>élèves maximum lors des </a:t>
            </a:r>
            <a:r>
              <a:rPr lang="fr-FR" sz="1400" b="1" dirty="0">
                <a:solidFill>
                  <a:schemeClr val="dk1"/>
                </a:solidFill>
                <a:latin typeface="Century Gothic"/>
                <a:ea typeface="Century Gothic"/>
                <a:cs typeface="Century Gothic"/>
                <a:sym typeface="Century Gothic"/>
              </a:rPr>
              <a:t>cours de maniabilité sur plateau</a:t>
            </a:r>
            <a:r>
              <a:rPr lang="fr-FR" sz="1400" dirty="0">
                <a:solidFill>
                  <a:schemeClr val="dk1"/>
                </a:solidFill>
                <a:latin typeface="Century Gothic"/>
                <a:ea typeface="Century Gothic"/>
                <a:cs typeface="Century Gothic"/>
                <a:sym typeface="Century Gothic"/>
              </a:rPr>
              <a:t>, et un groupe</a:t>
            </a:r>
            <a:r>
              <a:rPr lang="fr-FR" sz="1400" dirty="0">
                <a:solidFill>
                  <a:schemeClr val="tx1"/>
                </a:solidFill>
                <a:latin typeface="Century Gothic"/>
                <a:ea typeface="Century Gothic"/>
                <a:cs typeface="Century Gothic"/>
                <a:sym typeface="Century Gothic"/>
              </a:rPr>
              <a:t> </a:t>
            </a:r>
            <a:r>
              <a:rPr lang="fr-FR" dirty="0">
                <a:solidFill>
                  <a:schemeClr val="tx1"/>
                </a:solidFill>
                <a:latin typeface="Century Gothic"/>
                <a:ea typeface="Century Gothic"/>
                <a:cs typeface="Century Gothic"/>
                <a:sym typeface="Century Gothic"/>
              </a:rPr>
              <a:t>3</a:t>
            </a:r>
            <a:r>
              <a:rPr lang="fr-FR" sz="1400" dirty="0">
                <a:solidFill>
                  <a:schemeClr val="tx1"/>
                </a:solidFill>
                <a:latin typeface="Century Gothic"/>
                <a:ea typeface="Century Gothic"/>
                <a:cs typeface="Century Gothic"/>
                <a:sym typeface="Century Gothic"/>
              </a:rPr>
              <a:t> </a:t>
            </a:r>
            <a:r>
              <a:rPr lang="fr-FR" sz="1400" dirty="0">
                <a:solidFill>
                  <a:schemeClr val="dk1"/>
                </a:solidFill>
                <a:latin typeface="Century Gothic"/>
                <a:ea typeface="Century Gothic"/>
                <a:cs typeface="Century Gothic"/>
                <a:sym typeface="Century Gothic"/>
              </a:rPr>
              <a:t>élèves maximum lors des</a:t>
            </a:r>
            <a:r>
              <a:rPr lang="fr-FR" sz="1400" b="1" dirty="0">
                <a:solidFill>
                  <a:schemeClr val="dk1"/>
                </a:solidFill>
                <a:latin typeface="Century Gothic"/>
                <a:ea typeface="Century Gothic"/>
                <a:cs typeface="Century Gothic"/>
                <a:sym typeface="Century Gothic"/>
              </a:rPr>
              <a:t> cours de circulation</a:t>
            </a:r>
            <a:r>
              <a:rPr lang="fr-FR" sz="1400" dirty="0">
                <a:solidFill>
                  <a:schemeClr val="dk1"/>
                </a:solidFill>
                <a:latin typeface="Century Gothic"/>
                <a:ea typeface="Century Gothic"/>
                <a:cs typeface="Century Gothic"/>
                <a:sym typeface="Century Gothic"/>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6"/>
          <p:cNvPicPr preferRelativeResize="0"/>
          <p:nvPr/>
        </p:nvPicPr>
        <p:blipFill rotWithShape="1">
          <a:blip r:embed="rId3">
            <a:alphaModFix/>
          </a:blip>
          <a:srcRect/>
          <a:stretch/>
        </p:blipFill>
        <p:spPr>
          <a:xfrm>
            <a:off x="6581917" y="635086"/>
            <a:ext cx="1962295" cy="1752509"/>
          </a:xfrm>
          <a:prstGeom prst="rect">
            <a:avLst/>
          </a:prstGeom>
          <a:noFill/>
          <a:ln>
            <a:noFill/>
          </a:ln>
        </p:spPr>
      </p:pic>
      <p:sp>
        <p:nvSpPr>
          <p:cNvPr id="154" name="Google Shape;154;p6"/>
          <p:cNvSpPr txBox="1"/>
          <p:nvPr/>
        </p:nvSpPr>
        <p:spPr>
          <a:xfrm>
            <a:off x="504850" y="677137"/>
            <a:ext cx="5831383"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LES ENJEUX</a:t>
            </a:r>
            <a:br>
              <a:rPr lang="fr-FR" sz="3200" b="1" i="0" u="sng" strike="noStrike" cap="none">
                <a:solidFill>
                  <a:srgbClr val="FFFFFF"/>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DES FORMATIONS</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AUX PERMIS DE CONDUIRE</a:t>
            </a:r>
            <a:endParaRPr/>
          </a:p>
        </p:txBody>
      </p:sp>
      <p:sp>
        <p:nvSpPr>
          <p:cNvPr id="155" name="Google Shape;155;p6"/>
          <p:cNvSpPr/>
          <p:nvPr/>
        </p:nvSpPr>
        <p:spPr>
          <a:xfrm>
            <a:off x="504851" y="2387595"/>
            <a:ext cx="3505640" cy="3827417"/>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56" name="Google Shape;156;p6"/>
          <p:cNvSpPr/>
          <p:nvPr/>
        </p:nvSpPr>
        <p:spPr>
          <a:xfrm>
            <a:off x="504851" y="2605715"/>
            <a:ext cx="3505640" cy="365760"/>
          </a:xfrm>
          <a:prstGeom prst="rect">
            <a:avLst/>
          </a:prstGeom>
          <a:solidFill>
            <a:srgbClr val="D0363B"/>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fr-FR" sz="1800" b="0" i="0" u="none" strike="noStrike" cap="none">
                <a:solidFill>
                  <a:srgbClr val="FFFFFF"/>
                </a:solidFill>
                <a:latin typeface="Century Gothic"/>
                <a:ea typeface="Century Gothic"/>
                <a:cs typeface="Century Gothic"/>
                <a:sym typeface="Century Gothic"/>
              </a:rPr>
              <a:t>ENJEUX &amp; OBJECTIFS</a:t>
            </a:r>
            <a:endParaRPr/>
          </a:p>
        </p:txBody>
      </p:sp>
      <p:sp>
        <p:nvSpPr>
          <p:cNvPr id="157" name="Google Shape;157;p6"/>
          <p:cNvSpPr txBox="1"/>
          <p:nvPr/>
        </p:nvSpPr>
        <p:spPr>
          <a:xfrm>
            <a:off x="575888" y="3109828"/>
            <a:ext cx="3282079"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L’obtention du permis de conduire est devenue un outil social indispensable pour une très grande partie des jeunes de notre société.</a:t>
            </a:r>
            <a:endParaRPr/>
          </a:p>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Au-delà du </a:t>
            </a:r>
            <a:r>
              <a:rPr lang="fr-FR" sz="1000" b="1" i="0" u="none" strike="noStrike" cap="none">
                <a:solidFill>
                  <a:srgbClr val="D0363B"/>
                </a:solidFill>
                <a:latin typeface="Century Gothic"/>
                <a:ea typeface="Century Gothic"/>
                <a:cs typeface="Century Gothic"/>
                <a:sym typeface="Century Gothic"/>
              </a:rPr>
              <a:t>plaisir de conduire</a:t>
            </a:r>
            <a:r>
              <a:rPr lang="fr-FR" sz="1000" b="0" i="0" u="none" strike="noStrike" cap="none">
                <a:solidFill>
                  <a:srgbClr val="000000"/>
                </a:solidFill>
                <a:latin typeface="Century Gothic"/>
                <a:ea typeface="Century Gothic"/>
                <a:cs typeface="Century Gothic"/>
                <a:sym typeface="Century Gothic"/>
              </a:rPr>
              <a:t>, l’utilisation d’un véhicule est souvent </a:t>
            </a:r>
            <a:r>
              <a:rPr lang="fr-FR" sz="1000" b="1" i="0" u="none" strike="noStrike" cap="none">
                <a:solidFill>
                  <a:srgbClr val="000000"/>
                </a:solidFill>
                <a:latin typeface="Century Gothic"/>
                <a:ea typeface="Century Gothic"/>
                <a:cs typeface="Century Gothic"/>
                <a:sym typeface="Century Gothic"/>
              </a:rPr>
              <a:t>indispensable</a:t>
            </a:r>
            <a:r>
              <a:rPr lang="fr-FR" sz="1000" b="0" i="0" u="none" strike="noStrike" cap="none">
                <a:solidFill>
                  <a:srgbClr val="000000"/>
                </a:solidFill>
                <a:latin typeface="Century Gothic"/>
                <a:ea typeface="Century Gothic"/>
                <a:cs typeface="Century Gothic"/>
                <a:sym typeface="Century Gothic"/>
              </a:rPr>
              <a:t> pour les études, le travail ou les loisirs.</a:t>
            </a:r>
            <a:br>
              <a:rPr lang="fr-FR" sz="1000" b="0" i="0" u="none" strike="noStrike" cap="none">
                <a:solidFill>
                  <a:srgbClr val="000000"/>
                </a:solidFill>
                <a:latin typeface="Century Gothic"/>
                <a:ea typeface="Century Gothic"/>
                <a:cs typeface="Century Gothic"/>
                <a:sym typeface="Century Gothic"/>
              </a:rPr>
            </a:br>
            <a:br>
              <a:rPr lang="fr-FR" sz="1000" b="0" i="0" u="none" strike="noStrike" cap="none">
                <a:solidFill>
                  <a:srgbClr val="000000"/>
                </a:solidFill>
                <a:latin typeface="Century Gothic"/>
                <a:ea typeface="Century Gothic"/>
                <a:cs typeface="Century Gothic"/>
                <a:sym typeface="Century Gothic"/>
              </a:rPr>
            </a:br>
            <a:r>
              <a:rPr lang="fr-FR" sz="1000" b="1" i="0" u="none" strike="noStrike" cap="none">
                <a:solidFill>
                  <a:srgbClr val="000000"/>
                </a:solidFill>
                <a:latin typeface="Century Gothic"/>
                <a:ea typeface="Century Gothic"/>
                <a:cs typeface="Century Gothic"/>
                <a:sym typeface="Century Gothic"/>
              </a:rPr>
              <a:t>&gt;&gt; ROULER EN SÉCURITÉ EST DONC UNE</a:t>
            </a:r>
            <a:br>
              <a:rPr lang="fr-FR" sz="1000" b="1" i="0" u="none" strike="noStrike" cap="none">
                <a:solidFill>
                  <a:srgbClr val="000000"/>
                </a:solidFill>
                <a:latin typeface="Century Gothic"/>
                <a:ea typeface="Century Gothic"/>
                <a:cs typeface="Century Gothic"/>
                <a:sym typeface="Century Gothic"/>
              </a:rPr>
            </a:br>
            <a:r>
              <a:rPr lang="fr-FR" sz="1000" b="1" i="0" u="none" strike="noStrike" cap="none">
                <a:solidFill>
                  <a:srgbClr val="000000"/>
                </a:solidFill>
                <a:latin typeface="Century Gothic"/>
                <a:ea typeface="Century Gothic"/>
                <a:cs typeface="Century Gothic"/>
                <a:sym typeface="Century Gothic"/>
              </a:rPr>
              <a:t>NÉCESSITÉ POUR TOUS QUELQUE SOIT LE VEHICULE UTILISE.</a:t>
            </a:r>
            <a:endParaRPr/>
          </a:p>
          <a:p>
            <a:pPr marL="0" marR="0" lvl="0" indent="0" algn="l" rtl="0">
              <a:lnSpc>
                <a:spcPct val="100000"/>
              </a:lnSpc>
              <a:spcBef>
                <a:spcPts val="0"/>
              </a:spcBef>
              <a:spcAft>
                <a:spcPts val="0"/>
              </a:spcAft>
              <a:buClr>
                <a:schemeClr val="dk1"/>
              </a:buClr>
              <a:buSzPts val="1000"/>
              <a:buFont typeface="Montserrat"/>
              <a:buNone/>
            </a:pPr>
            <a:endParaRPr sz="1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L’objectif principal des écoles de conduite du réseau CER est </a:t>
            </a:r>
            <a:r>
              <a:rPr lang="fr-FR" sz="1000" b="1" i="0" u="none" strike="noStrike" cap="none">
                <a:solidFill>
                  <a:srgbClr val="000000"/>
                </a:solidFill>
                <a:latin typeface="Century Gothic"/>
                <a:ea typeface="Century Gothic"/>
                <a:cs typeface="Century Gothic"/>
                <a:sym typeface="Century Gothic"/>
              </a:rPr>
              <a:t>d’amener tout élève vers la réussite, </a:t>
            </a:r>
            <a:r>
              <a:rPr lang="fr-FR" sz="1000" b="0" i="0" u="none" strike="noStrike" cap="none">
                <a:solidFill>
                  <a:srgbClr val="000000"/>
                </a:solidFill>
                <a:latin typeface="Century Gothic"/>
                <a:ea typeface="Century Gothic"/>
                <a:cs typeface="Century Gothic"/>
                <a:sym typeface="Century Gothic"/>
              </a:rPr>
              <a:t>en transmettant à chacun la maîtrise de compétences en termes de </a:t>
            </a:r>
            <a:r>
              <a:rPr lang="fr-FR" sz="1000" b="1" i="0" u="none" strike="noStrike" cap="none">
                <a:solidFill>
                  <a:srgbClr val="D0363B"/>
                </a:solidFill>
                <a:latin typeface="Century Gothic"/>
                <a:ea typeface="Century Gothic"/>
                <a:cs typeface="Century Gothic"/>
                <a:sym typeface="Century Gothic"/>
              </a:rPr>
              <a:t>savoir-être, savoirs, savoir-faire et savoir-devenir.</a:t>
            </a:r>
            <a:br>
              <a:rPr lang="fr-FR" sz="1000" b="1" i="0" u="none" strike="noStrike" cap="none">
                <a:solidFill>
                  <a:srgbClr val="D0363B"/>
                </a:solidFill>
                <a:latin typeface="Century Gothic"/>
                <a:ea typeface="Century Gothic"/>
                <a:cs typeface="Century Gothic"/>
                <a:sym typeface="Century Gothic"/>
              </a:rPr>
            </a:br>
            <a:endParaRPr sz="1000" b="1" i="0" u="none" strike="noStrike" cap="none">
              <a:solidFill>
                <a:srgbClr val="D0363B"/>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Apprendre à conduire est une </a:t>
            </a:r>
            <a:r>
              <a:rPr lang="fr-FR" sz="1000" b="1" i="0" u="none" strike="noStrike" cap="none">
                <a:solidFill>
                  <a:srgbClr val="000000"/>
                </a:solidFill>
                <a:latin typeface="Century Gothic"/>
                <a:ea typeface="Century Gothic"/>
                <a:cs typeface="Century Gothic"/>
                <a:sym typeface="Century Gothic"/>
              </a:rPr>
              <a:t>démarche éducative exigeante</a:t>
            </a:r>
            <a:r>
              <a:rPr lang="fr-FR" sz="1000" b="0" i="0" u="none" strike="noStrike" cap="none">
                <a:solidFill>
                  <a:srgbClr val="000000"/>
                </a:solidFill>
                <a:latin typeface="Century Gothic"/>
                <a:ea typeface="Century Gothic"/>
                <a:cs typeface="Century Gothic"/>
                <a:sym typeface="Century Gothic"/>
              </a:rPr>
              <a:t> devant être prise au </a:t>
            </a:r>
            <a:r>
              <a:rPr lang="fr-FR" sz="1000" b="0" i="0" u="sng" strike="noStrike" cap="none">
                <a:solidFill>
                  <a:srgbClr val="000000"/>
                </a:solidFill>
                <a:latin typeface="Century Gothic"/>
                <a:ea typeface="Century Gothic"/>
                <a:cs typeface="Century Gothic"/>
                <a:sym typeface="Century Gothic"/>
              </a:rPr>
              <a:t>sérieux</a:t>
            </a:r>
            <a:r>
              <a:rPr lang="fr-FR" sz="1000" b="0" i="0" u="none" strike="noStrike" cap="none">
                <a:solidFill>
                  <a:srgbClr val="000000"/>
                </a:solidFill>
                <a:latin typeface="Century Gothic"/>
                <a:ea typeface="Century Gothic"/>
                <a:cs typeface="Century Gothic"/>
                <a:sym typeface="Century Gothic"/>
              </a:rPr>
              <a:t> et avec </a:t>
            </a:r>
            <a:r>
              <a:rPr lang="fr-FR" sz="1000" b="0" i="0" u="sng" strike="noStrike" cap="none">
                <a:solidFill>
                  <a:srgbClr val="000000"/>
                </a:solidFill>
                <a:latin typeface="Century Gothic"/>
                <a:ea typeface="Century Gothic"/>
                <a:cs typeface="Century Gothic"/>
                <a:sym typeface="Century Gothic"/>
              </a:rPr>
              <a:t>assiduité</a:t>
            </a:r>
            <a:r>
              <a:rPr lang="fr-FR" sz="1000" b="0" i="0" u="none" strike="noStrike" cap="none">
                <a:solidFill>
                  <a:srgbClr val="000000"/>
                </a:solidFill>
                <a:latin typeface="Century Gothic"/>
                <a:ea typeface="Century Gothic"/>
                <a:cs typeface="Century Gothic"/>
                <a:sym typeface="Century Gothic"/>
              </a:rPr>
              <a:t>.  </a:t>
            </a:r>
            <a:endParaRPr/>
          </a:p>
        </p:txBody>
      </p:sp>
      <p:sp>
        <p:nvSpPr>
          <p:cNvPr id="158" name="Google Shape;158;p6"/>
          <p:cNvSpPr/>
          <p:nvPr/>
        </p:nvSpPr>
        <p:spPr>
          <a:xfrm rot="10800000">
            <a:off x="4215143" y="2540855"/>
            <a:ext cx="4511039" cy="3996630"/>
          </a:xfrm>
          <a:prstGeom prst="rtTriangle">
            <a:avLst/>
          </a:prstGeom>
          <a:solidFill>
            <a:srgbClr val="2D2D2D"/>
          </a:solidFill>
          <a:ln w="9525"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59" name="Google Shape;159;p6"/>
          <p:cNvSpPr/>
          <p:nvPr/>
        </p:nvSpPr>
        <p:spPr>
          <a:xfrm>
            <a:off x="4203406" y="2537538"/>
            <a:ext cx="4159722" cy="3685376"/>
          </a:xfrm>
          <a:prstGeom prst="rtTriangle">
            <a:avLst/>
          </a:prstGeom>
          <a:blipFill rotWithShape="1">
            <a:blip r:embed="rId4">
              <a:alphaModFix/>
            </a:blip>
            <a:stretch>
              <a:fillRect/>
            </a:stretch>
          </a:blipFill>
          <a:ln w="12700" cap="flat" cmpd="sng">
            <a:solidFill>
              <a:srgbClr val="F5F4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60" name="Google Shape;160;p6"/>
          <p:cNvSpPr/>
          <p:nvPr/>
        </p:nvSpPr>
        <p:spPr>
          <a:xfrm>
            <a:off x="4214258" y="2650539"/>
            <a:ext cx="4511039" cy="365760"/>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entury Gothic"/>
              <a:buNone/>
            </a:pPr>
            <a:r>
              <a:rPr lang="fr-FR" sz="1200" b="1" i="0" u="sng" strike="noStrike" cap="none">
                <a:solidFill>
                  <a:srgbClr val="000000"/>
                </a:solidFill>
                <a:latin typeface="Century Gothic"/>
                <a:ea typeface="Century Gothic"/>
                <a:cs typeface="Century Gothic"/>
                <a:sym typeface="Century Gothic"/>
              </a:rPr>
              <a:t>Comment sont évalués vos progrès ? </a:t>
            </a:r>
            <a:endParaRPr/>
          </a:p>
        </p:txBody>
      </p:sp>
      <p:sp>
        <p:nvSpPr>
          <p:cNvPr id="161" name="Google Shape;161;p6"/>
          <p:cNvSpPr txBox="1"/>
          <p:nvPr/>
        </p:nvSpPr>
        <p:spPr>
          <a:xfrm>
            <a:off x="5356746" y="3079669"/>
            <a:ext cx="335984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900"/>
              <a:buFont typeface="Century Gothic"/>
              <a:buNone/>
            </a:pPr>
            <a:r>
              <a:rPr lang="fr-FR" sz="900" b="0" i="0" u="none" strike="noStrike" cap="none">
                <a:solidFill>
                  <a:srgbClr val="FFFFFF"/>
                </a:solidFill>
                <a:latin typeface="Century Gothic"/>
                <a:ea typeface="Century Gothic"/>
                <a:cs typeface="Century Gothic"/>
                <a:sym typeface="Century Gothic"/>
              </a:rPr>
              <a:t>A l’aide de </a:t>
            </a:r>
            <a:r>
              <a:rPr lang="fr-FR" sz="900" b="1" i="0" u="none" strike="noStrike" cap="none">
                <a:solidFill>
                  <a:srgbClr val="FFFFFF"/>
                </a:solidFill>
                <a:latin typeface="Century Gothic"/>
                <a:ea typeface="Century Gothic"/>
                <a:cs typeface="Century Gothic"/>
                <a:sym typeface="Century Gothic"/>
              </a:rPr>
              <a:t>grilles de progression </a:t>
            </a:r>
            <a:r>
              <a:rPr lang="fr-FR" sz="900" b="0" i="0" u="none" strike="noStrike" cap="none">
                <a:solidFill>
                  <a:srgbClr val="FFFFFF"/>
                </a:solidFill>
                <a:latin typeface="Century Gothic"/>
                <a:ea typeface="Century Gothic"/>
                <a:cs typeface="Century Gothic"/>
                <a:sym typeface="Century Gothic"/>
              </a:rPr>
              <a:t>permettant</a:t>
            </a:r>
            <a:br>
              <a:rPr lang="fr-FR" sz="900" b="0" i="0" u="none" strike="noStrike" cap="none">
                <a:solidFill>
                  <a:srgbClr val="FFFFFF"/>
                </a:solidFill>
                <a:latin typeface="Century Gothic"/>
                <a:ea typeface="Century Gothic"/>
                <a:cs typeface="Century Gothic"/>
                <a:sym typeface="Century Gothic"/>
              </a:rPr>
            </a:br>
            <a:r>
              <a:rPr lang="fr-FR" sz="900" b="0" i="0" u="none" strike="noStrike" cap="none">
                <a:solidFill>
                  <a:srgbClr val="FFFFFF"/>
                </a:solidFill>
                <a:latin typeface="Century Gothic"/>
                <a:ea typeface="Century Gothic"/>
                <a:cs typeface="Century Gothic"/>
                <a:sym typeface="Century Gothic"/>
              </a:rPr>
              <a:t>de valider vos acquis !</a:t>
            </a:r>
            <a:endParaRPr/>
          </a:p>
        </p:txBody>
      </p:sp>
      <p:sp>
        <p:nvSpPr>
          <p:cNvPr id="162" name="Google Shape;162;p6"/>
          <p:cNvSpPr txBox="1"/>
          <p:nvPr/>
        </p:nvSpPr>
        <p:spPr>
          <a:xfrm>
            <a:off x="5431809" y="3408773"/>
            <a:ext cx="3284779" cy="5078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900"/>
              <a:buFont typeface="Century Gothic"/>
              <a:buNone/>
            </a:pPr>
            <a:r>
              <a:rPr lang="fr-FR" sz="900" b="0" i="0" u="none" strike="noStrike" cap="none">
                <a:solidFill>
                  <a:srgbClr val="FFFFFF"/>
                </a:solidFill>
                <a:latin typeface="Century Gothic"/>
                <a:ea typeface="Century Gothic"/>
                <a:cs typeface="Century Gothic"/>
                <a:sym typeface="Century Gothic"/>
              </a:rPr>
              <a:t>L’enseignant évalue vos </a:t>
            </a:r>
            <a:r>
              <a:rPr lang="fr-FR" sz="900" b="1" i="0" u="none" strike="noStrike" cap="none">
                <a:solidFill>
                  <a:srgbClr val="FFFFFF"/>
                </a:solidFill>
                <a:latin typeface="Century Gothic"/>
                <a:ea typeface="Century Gothic"/>
                <a:cs typeface="Century Gothic"/>
                <a:sym typeface="Century Gothic"/>
              </a:rPr>
              <a:t>savoirs comportementaux, techniques et environnementaux </a:t>
            </a:r>
            <a:r>
              <a:rPr lang="fr-FR" sz="900" b="0" i="0" u="none" strike="noStrike" cap="none">
                <a:solidFill>
                  <a:srgbClr val="FFFFFF"/>
                </a:solidFill>
                <a:latin typeface="Century Gothic"/>
                <a:ea typeface="Century Gothic"/>
                <a:cs typeface="Century Gothic"/>
                <a:sym typeface="Century Gothic"/>
              </a:rPr>
              <a:t>au fil</a:t>
            </a:r>
            <a:br>
              <a:rPr lang="fr-FR" sz="900" b="0" i="0" u="none" strike="noStrike" cap="none">
                <a:solidFill>
                  <a:srgbClr val="FFFFFF"/>
                </a:solidFill>
                <a:latin typeface="Century Gothic"/>
                <a:ea typeface="Century Gothic"/>
                <a:cs typeface="Century Gothic"/>
                <a:sym typeface="Century Gothic"/>
              </a:rPr>
            </a:br>
            <a:r>
              <a:rPr lang="fr-FR" sz="900" b="0" i="0" u="none" strike="noStrike" cap="none">
                <a:solidFill>
                  <a:srgbClr val="FFFFFF"/>
                </a:solidFill>
                <a:latin typeface="Century Gothic"/>
                <a:ea typeface="Century Gothic"/>
                <a:cs typeface="Century Gothic"/>
                <a:sym typeface="Century Gothic"/>
              </a:rPr>
              <a:t>de votre apprentissage. </a:t>
            </a:r>
            <a:endParaRPr/>
          </a:p>
        </p:txBody>
      </p:sp>
      <p:sp>
        <p:nvSpPr>
          <p:cNvPr id="163" name="Google Shape;163;p6"/>
          <p:cNvSpPr txBox="1"/>
          <p:nvPr/>
        </p:nvSpPr>
        <p:spPr>
          <a:xfrm>
            <a:off x="6417693" y="3963107"/>
            <a:ext cx="2358600" cy="1200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900"/>
              <a:buFont typeface="Century Gothic"/>
              <a:buNone/>
            </a:pPr>
            <a:r>
              <a:rPr lang="fr-FR" sz="900" b="0" i="0" u="none" strike="noStrike" cap="none">
                <a:solidFill>
                  <a:srgbClr val="FFFFFF"/>
                </a:solidFill>
                <a:latin typeface="Century Gothic"/>
                <a:ea typeface="Century Gothic"/>
                <a:cs typeface="Century Gothic"/>
                <a:sym typeface="Century Gothic"/>
              </a:rPr>
              <a:t>Des </a:t>
            </a:r>
            <a:r>
              <a:rPr lang="fr-FR" sz="900" b="1" i="0" u="none" strike="noStrike" cap="none">
                <a:solidFill>
                  <a:srgbClr val="FFFFFF"/>
                </a:solidFill>
                <a:latin typeface="Century Gothic"/>
                <a:ea typeface="Century Gothic"/>
                <a:cs typeface="Century Gothic"/>
                <a:sym typeface="Century Gothic"/>
              </a:rPr>
              <a:t>évaluations</a:t>
            </a:r>
            <a:r>
              <a:rPr lang="fr-FR" sz="900" b="0" i="0" u="none" strike="noStrike" cap="none">
                <a:solidFill>
                  <a:srgbClr val="FFFFFF"/>
                </a:solidFill>
                <a:latin typeface="Century Gothic"/>
                <a:ea typeface="Century Gothic"/>
                <a:cs typeface="Century Gothic"/>
                <a:sym typeface="Century Gothic"/>
              </a:rPr>
              <a:t> tout au long de votre parcours vous permettront également de </a:t>
            </a:r>
            <a:r>
              <a:rPr lang="fr-FR" sz="900" b="1" i="0" u="none" strike="noStrike" cap="none">
                <a:solidFill>
                  <a:srgbClr val="FFFFFF"/>
                </a:solidFill>
                <a:latin typeface="Century Gothic"/>
                <a:ea typeface="Century Gothic"/>
                <a:cs typeface="Century Gothic"/>
                <a:sym typeface="Century Gothic"/>
              </a:rPr>
              <a:t>mesurer vos progrès</a:t>
            </a:r>
            <a:r>
              <a:rPr lang="fr-FR" sz="900" b="0" i="0" u="none" strike="noStrike" cap="none">
                <a:solidFill>
                  <a:srgbClr val="FFFFFF"/>
                </a:solidFill>
                <a:latin typeface="Century Gothic"/>
                <a:ea typeface="Century Gothic"/>
                <a:cs typeface="Century Gothic"/>
                <a:sym typeface="Century Gothic"/>
              </a:rPr>
              <a:t> et ainsi vous présenter aux épreuves du permis de conduire lorsque </a:t>
            </a:r>
            <a:r>
              <a:rPr lang="fr-FR" sz="900" b="1" i="0" u="none" strike="noStrike" cap="none">
                <a:solidFill>
                  <a:srgbClr val="FFFFFF"/>
                </a:solidFill>
                <a:latin typeface="Century Gothic"/>
                <a:ea typeface="Century Gothic"/>
                <a:cs typeface="Century Gothic"/>
                <a:sym typeface="Century Gothic"/>
              </a:rPr>
              <a:t>l’ensemble des 	compétences requises seront validées et que l’examen </a:t>
            </a:r>
            <a:endParaRPr/>
          </a:p>
          <a:p>
            <a:pPr marL="0" marR="0" lvl="0" indent="0" algn="r" rtl="0">
              <a:lnSpc>
                <a:spcPct val="100000"/>
              </a:lnSpc>
              <a:spcBef>
                <a:spcPts val="0"/>
              </a:spcBef>
              <a:spcAft>
                <a:spcPts val="0"/>
              </a:spcAft>
              <a:buClr>
                <a:srgbClr val="FFFFFF"/>
              </a:buClr>
              <a:buSzPts val="900"/>
              <a:buFont typeface="Century Gothic"/>
              <a:buNone/>
            </a:pPr>
            <a:r>
              <a:rPr lang="fr-FR" sz="900" b="1" i="0" u="none" strike="noStrike" cap="none">
                <a:solidFill>
                  <a:srgbClr val="FFFFFF"/>
                </a:solidFill>
                <a:latin typeface="Century Gothic"/>
                <a:ea typeface="Century Gothic"/>
                <a:cs typeface="Century Gothic"/>
                <a:sym typeface="Century Gothic"/>
              </a:rPr>
              <a:t>blanc sera effectué</a:t>
            </a:r>
            <a:r>
              <a:rPr lang="fr-FR" sz="900" b="0" i="0" u="none" strike="noStrike" cap="none">
                <a:solidFill>
                  <a:srgbClr val="FFFFFF"/>
                </a:solidFill>
                <a:latin typeface="Century Gothic"/>
                <a:ea typeface="Century Gothic"/>
                <a:cs typeface="Century Gothic"/>
                <a:sym typeface="Century Gothic"/>
              </a:rPr>
              <a:t>. </a:t>
            </a:r>
            <a:endParaRPr/>
          </a:p>
        </p:txBody>
      </p:sp>
      <p:sp>
        <p:nvSpPr>
          <p:cNvPr id="164" name="Google Shape;164;p6"/>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65" name="Google Shape;165;p6"/>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pic>
        <p:nvPicPr>
          <p:cNvPr id="166" name="Google Shape;166;p6"/>
          <p:cNvPicPr preferRelativeResize="0"/>
          <p:nvPr/>
        </p:nvPicPr>
        <p:blipFill rotWithShape="1">
          <a:blip r:embed="rId5">
            <a:alphaModFix/>
          </a:blip>
          <a:srcRect/>
          <a:stretch/>
        </p:blipFill>
        <p:spPr>
          <a:xfrm>
            <a:off x="7446424" y="5366731"/>
            <a:ext cx="713507" cy="712937"/>
          </a:xfrm>
          <a:prstGeom prst="rect">
            <a:avLst/>
          </a:prstGeom>
          <a:noFill/>
          <a:ln>
            <a:noFill/>
          </a:ln>
        </p:spPr>
      </p:pic>
      <p:sp>
        <p:nvSpPr>
          <p:cNvPr id="167" name="Google Shape;167;p6"/>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1.2 DU LABEL DE L’ETAT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p:nvPr/>
        </p:nvSpPr>
        <p:spPr>
          <a:xfrm>
            <a:off x="1602297" y="520897"/>
            <a:ext cx="7063530"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L’EXAMEN THÉORIQUE</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DU PERMIS DE CONDUIRE</a:t>
            </a:r>
            <a:endParaRPr/>
          </a:p>
        </p:txBody>
      </p:sp>
      <p:pic>
        <p:nvPicPr>
          <p:cNvPr id="173" name="Google Shape;173;p7"/>
          <p:cNvPicPr preferRelativeResize="0"/>
          <p:nvPr/>
        </p:nvPicPr>
        <p:blipFill rotWithShape="1">
          <a:blip r:embed="rId3">
            <a:alphaModFix/>
          </a:blip>
          <a:srcRect/>
          <a:stretch/>
        </p:blipFill>
        <p:spPr>
          <a:xfrm rot="-667140">
            <a:off x="1687657" y="784980"/>
            <a:ext cx="1045382" cy="1044547"/>
          </a:xfrm>
          <a:prstGeom prst="rect">
            <a:avLst/>
          </a:prstGeom>
          <a:noFill/>
          <a:ln>
            <a:noFill/>
          </a:ln>
        </p:spPr>
      </p:pic>
      <p:sp>
        <p:nvSpPr>
          <p:cNvPr id="174" name="Google Shape;174;p7"/>
          <p:cNvSpPr/>
          <p:nvPr/>
        </p:nvSpPr>
        <p:spPr>
          <a:xfrm>
            <a:off x="4279900" y="2501986"/>
            <a:ext cx="4373227" cy="3720518"/>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75" name="Google Shape;175;p7"/>
          <p:cNvSpPr txBox="1"/>
          <p:nvPr/>
        </p:nvSpPr>
        <p:spPr>
          <a:xfrm>
            <a:off x="4318000" y="2825149"/>
            <a:ext cx="4296443"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000" b="1">
                <a:solidFill>
                  <a:srgbClr val="000000"/>
                </a:solidFill>
                <a:latin typeface="Century Gothic"/>
                <a:ea typeface="Century Gothic"/>
                <a:cs typeface="Century Gothic"/>
                <a:sym typeface="Century Gothic"/>
              </a:rPr>
              <a:t>Validité</a:t>
            </a:r>
            <a:endParaRPr/>
          </a:p>
          <a:p>
            <a:pPr marL="0" marR="0" lvl="0" indent="0" algn="just" rtl="0">
              <a:spcBef>
                <a:spcPts val="0"/>
              </a:spcBef>
              <a:spcAft>
                <a:spcPts val="0"/>
              </a:spcAft>
              <a:buNone/>
            </a:pPr>
            <a:r>
              <a:rPr lang="fr-FR" sz="1000">
                <a:solidFill>
                  <a:srgbClr val="000000"/>
                </a:solidFill>
                <a:latin typeface="Century Gothic"/>
                <a:ea typeface="Century Gothic"/>
                <a:cs typeface="Century Gothic"/>
                <a:sym typeface="Century Gothic"/>
              </a:rPr>
              <a:t>La réussite au  "code" est valable pendant cinq ans.</a:t>
            </a:r>
            <a:endParaRPr/>
          </a:p>
          <a:p>
            <a:pPr marL="0" marR="0" lvl="0" indent="0" algn="just" rtl="0">
              <a:spcBef>
                <a:spcPts val="0"/>
              </a:spcBef>
              <a:spcAft>
                <a:spcPts val="0"/>
              </a:spcAft>
              <a:buNone/>
            </a:pPr>
            <a:endParaRPr sz="1000">
              <a:solidFill>
                <a:srgbClr val="000000"/>
              </a:solidFill>
              <a:latin typeface="Century Gothic"/>
              <a:ea typeface="Century Gothic"/>
              <a:cs typeface="Century Gothic"/>
              <a:sym typeface="Century Gothic"/>
            </a:endParaRPr>
          </a:p>
          <a:p>
            <a:pPr marL="0" marR="0" lvl="0" indent="0" algn="just" rtl="0">
              <a:spcBef>
                <a:spcPts val="0"/>
              </a:spcBef>
              <a:spcAft>
                <a:spcPts val="0"/>
              </a:spcAft>
              <a:buNone/>
            </a:pPr>
            <a:r>
              <a:rPr lang="fr-FR" sz="1000" b="1">
                <a:solidFill>
                  <a:srgbClr val="000000"/>
                </a:solidFill>
                <a:latin typeface="Century Gothic"/>
                <a:ea typeface="Century Gothic"/>
                <a:cs typeface="Century Gothic"/>
                <a:sym typeface="Century Gothic"/>
              </a:rPr>
              <a:t>Des règles à connaître tout au long de la vie</a:t>
            </a:r>
            <a:endParaRPr/>
          </a:p>
          <a:p>
            <a:pPr marL="0" marR="0" lvl="0" indent="0" algn="just" rtl="0">
              <a:spcBef>
                <a:spcPts val="0"/>
              </a:spcBef>
              <a:spcAft>
                <a:spcPts val="0"/>
              </a:spcAft>
              <a:buNone/>
            </a:pPr>
            <a:r>
              <a:rPr lang="fr-FR" sz="1000">
                <a:solidFill>
                  <a:srgbClr val="000000"/>
                </a:solidFill>
                <a:latin typeface="Century Gothic"/>
                <a:ea typeface="Century Gothic"/>
                <a:cs typeface="Century Gothic"/>
                <a:sym typeface="Century Gothic"/>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endParaRPr/>
          </a:p>
          <a:p>
            <a:pPr marL="0" marR="0" lvl="0" indent="0" algn="just" rtl="0">
              <a:spcBef>
                <a:spcPts val="0"/>
              </a:spcBef>
              <a:spcAft>
                <a:spcPts val="0"/>
              </a:spcAft>
              <a:buNone/>
            </a:pPr>
            <a:endParaRPr sz="1000">
              <a:solidFill>
                <a:srgbClr val="000000"/>
              </a:solidFill>
              <a:latin typeface="Century Gothic"/>
              <a:ea typeface="Century Gothic"/>
              <a:cs typeface="Century Gothic"/>
              <a:sym typeface="Century Gothic"/>
            </a:endParaRPr>
          </a:p>
          <a:p>
            <a:pPr marL="0" marR="0" lvl="0" indent="0" algn="just" rtl="0">
              <a:spcBef>
                <a:spcPts val="0"/>
              </a:spcBef>
              <a:spcAft>
                <a:spcPts val="0"/>
              </a:spcAft>
              <a:buNone/>
            </a:pPr>
            <a:r>
              <a:rPr lang="fr-FR" sz="1000">
                <a:solidFill>
                  <a:srgbClr val="000000"/>
                </a:solidFill>
                <a:latin typeface="Century Gothic"/>
                <a:ea typeface="Century Gothic"/>
                <a:cs typeface="Century Gothic"/>
                <a:sym typeface="Century Gothic"/>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endParaRPr/>
          </a:p>
        </p:txBody>
      </p:sp>
      <p:sp>
        <p:nvSpPr>
          <p:cNvPr id="176" name="Google Shape;176;p7"/>
          <p:cNvSpPr/>
          <p:nvPr/>
        </p:nvSpPr>
        <p:spPr>
          <a:xfrm>
            <a:off x="5791899" y="2505389"/>
            <a:ext cx="2860644" cy="293615"/>
          </a:xfrm>
          <a:prstGeom prst="rect">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CRITÈRES D’ÉVALUATION</a:t>
            </a:r>
            <a:endParaRPr/>
          </a:p>
        </p:txBody>
      </p:sp>
      <p:sp>
        <p:nvSpPr>
          <p:cNvPr id="177" name="Google Shape;177;p7"/>
          <p:cNvSpPr/>
          <p:nvPr/>
        </p:nvSpPr>
        <p:spPr>
          <a:xfrm>
            <a:off x="458298" y="2501986"/>
            <a:ext cx="3504102" cy="3723564"/>
          </a:xfrm>
          <a:prstGeom prst="rect">
            <a:avLst/>
          </a:prstGeom>
          <a:solidFill>
            <a:srgbClr val="3D3E44"/>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78" name="Google Shape;178;p7"/>
          <p:cNvSpPr txBox="1"/>
          <p:nvPr/>
        </p:nvSpPr>
        <p:spPr>
          <a:xfrm>
            <a:off x="529557" y="2565599"/>
            <a:ext cx="3470943"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000">
                <a:solidFill>
                  <a:srgbClr val="FFFFFF"/>
                </a:solidFill>
                <a:latin typeface="Century Gothic"/>
                <a:ea typeface="Century Gothic"/>
                <a:cs typeface="Century Gothic"/>
                <a:sym typeface="Century Gothic"/>
              </a:rPr>
              <a:t>L'épreuve théorique (ou "code") est obligatoire pour pouvoir se présenter à l'épreuve pratique. Quelle que soit la catégorie de permis visée, cette épreuve est obligatoire. </a:t>
            </a:r>
            <a:br>
              <a:rPr lang="fr-FR" sz="1000">
                <a:solidFill>
                  <a:srgbClr val="FFFFFF"/>
                </a:solidFill>
                <a:latin typeface="Century Gothic"/>
                <a:ea typeface="Century Gothic"/>
                <a:cs typeface="Century Gothic"/>
                <a:sym typeface="Century Gothic"/>
              </a:rPr>
            </a:br>
            <a:endParaRPr sz="100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r>
              <a:rPr lang="fr-FR" sz="1000" b="1">
                <a:solidFill>
                  <a:srgbClr val="FFFFFF"/>
                </a:solidFill>
                <a:latin typeface="Century Gothic"/>
                <a:ea typeface="Century Gothic"/>
                <a:cs typeface="Century Gothic"/>
                <a:sym typeface="Century Gothic"/>
              </a:rPr>
              <a:t>Déroulement</a:t>
            </a:r>
            <a:endParaRPr/>
          </a:p>
          <a:p>
            <a:pPr marL="0" marR="0" lvl="0" indent="0" algn="l" rtl="0">
              <a:spcBef>
                <a:spcPts val="0"/>
              </a:spcBef>
              <a:spcAft>
                <a:spcPts val="0"/>
              </a:spcAft>
              <a:buNone/>
            </a:pPr>
            <a:r>
              <a:rPr lang="fr-FR" sz="1000">
                <a:solidFill>
                  <a:srgbClr val="FFFFFF"/>
                </a:solidFill>
                <a:latin typeface="Century Gothic"/>
                <a:ea typeface="Century Gothic"/>
                <a:cs typeface="Century Gothic"/>
                <a:sym typeface="Century Gothic"/>
              </a:rPr>
              <a:t>L'épreuve du Code de la route a été privatisée. Désormais, l'épreuve ne se passe plus en Préfecture avec un inspecteur mais chez l'un des opérateurs privés qui ont l'agrément pour faire passer l'examen.</a:t>
            </a:r>
            <a:endParaRPr/>
          </a:p>
          <a:p>
            <a:pPr marL="0" marR="0" lvl="0" indent="0" algn="l" rtl="0">
              <a:spcBef>
                <a:spcPts val="0"/>
              </a:spcBef>
              <a:spcAft>
                <a:spcPts val="0"/>
              </a:spcAft>
              <a:buNone/>
            </a:pPr>
            <a:r>
              <a:rPr lang="fr-FR" sz="1000">
                <a:solidFill>
                  <a:srgbClr val="FFFFFF"/>
                </a:solidFill>
                <a:latin typeface="Century Gothic"/>
                <a:ea typeface="Century Gothic"/>
                <a:cs typeface="Century Gothic"/>
                <a:sym typeface="Century Gothic"/>
              </a:rPr>
              <a:t>L'examen coûte 30€, dure environ 30 minutes, avec 40 questions dont 4 vidéos, L’épreuve se passe sur tablette ou ordinateur individuel.</a:t>
            </a:r>
            <a:endParaRPr/>
          </a:p>
          <a:p>
            <a:pPr marL="0" marR="0" lvl="0" indent="0" algn="l" rtl="0">
              <a:spcBef>
                <a:spcPts val="0"/>
              </a:spcBef>
              <a:spcAft>
                <a:spcPts val="0"/>
              </a:spcAft>
              <a:buNone/>
            </a:pPr>
            <a:endParaRPr sz="100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r>
              <a:rPr lang="fr-FR" sz="1000">
                <a:solidFill>
                  <a:srgbClr val="FFFFFF"/>
                </a:solidFill>
                <a:latin typeface="Century Gothic"/>
                <a:ea typeface="Century Gothic"/>
                <a:cs typeface="Century Gothic"/>
                <a:sym typeface="Century Gothic"/>
              </a:rPr>
              <a:t>Pour s'inscrire à l'examen, il suffit d'avoir un numéro NEPH valide, qui vous est fourni lors de l'enregistrement de votre dossier sur l’ANTS.</a:t>
            </a:r>
            <a:br>
              <a:rPr lang="fr-FR" sz="1000">
                <a:solidFill>
                  <a:srgbClr val="FFFFFF"/>
                </a:solidFill>
                <a:latin typeface="Century Gothic"/>
                <a:ea typeface="Century Gothic"/>
                <a:cs typeface="Century Gothic"/>
                <a:sym typeface="Century Gothic"/>
              </a:rPr>
            </a:br>
            <a:endParaRPr sz="100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endParaRPr sz="1000">
              <a:solidFill>
                <a:srgbClr val="FFFFFF"/>
              </a:solidFill>
              <a:latin typeface="Century Gothic"/>
              <a:ea typeface="Century Gothic"/>
              <a:cs typeface="Century Gothic"/>
              <a:sym typeface="Century Gothic"/>
            </a:endParaRPr>
          </a:p>
          <a:p>
            <a:pPr marL="0" marR="0" lvl="0" indent="0" algn="l" rtl="0">
              <a:spcBef>
                <a:spcPts val="0"/>
              </a:spcBef>
              <a:spcAft>
                <a:spcPts val="0"/>
              </a:spcAft>
              <a:buNone/>
            </a:pPr>
            <a:r>
              <a:rPr lang="fr-FR" sz="1000" b="1">
                <a:solidFill>
                  <a:srgbClr val="FFFFFF"/>
                </a:solidFill>
                <a:latin typeface="Century Gothic"/>
                <a:ea typeface="Century Gothic"/>
                <a:cs typeface="Century Gothic"/>
                <a:sym typeface="Century Gothic"/>
              </a:rPr>
              <a:t>Obtention du "code"</a:t>
            </a:r>
            <a:endParaRPr/>
          </a:p>
          <a:p>
            <a:pPr marL="0" marR="0" lvl="0" indent="0" algn="l" rtl="0">
              <a:spcBef>
                <a:spcPts val="0"/>
              </a:spcBef>
              <a:spcAft>
                <a:spcPts val="0"/>
              </a:spcAft>
              <a:buNone/>
            </a:pPr>
            <a:r>
              <a:rPr lang="fr-FR" sz="1000">
                <a:solidFill>
                  <a:srgbClr val="FFFFFF"/>
                </a:solidFill>
                <a:latin typeface="Century Gothic"/>
                <a:ea typeface="Century Gothic"/>
                <a:cs typeface="Century Gothic"/>
                <a:sym typeface="Century Gothic"/>
              </a:rPr>
              <a:t>Les candidats sont reçus à l’examen à partir de 35 bonnes réponses sur 40 questions.</a:t>
            </a:r>
            <a:endParaRPr sz="1000" b="0" i="0" u="none" strike="noStrike" cap="none">
              <a:solidFill>
                <a:srgbClr val="FFFFFF"/>
              </a:solidFill>
              <a:latin typeface="Century Gothic"/>
              <a:ea typeface="Century Gothic"/>
              <a:cs typeface="Century Gothic"/>
              <a:sym typeface="Century Gothic"/>
            </a:endParaRPr>
          </a:p>
        </p:txBody>
      </p:sp>
      <p:sp>
        <p:nvSpPr>
          <p:cNvPr id="179" name="Google Shape;179;p7"/>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1.2 DU LABEL DE L’ETAT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p:nvPr/>
        </p:nvSpPr>
        <p:spPr>
          <a:xfrm>
            <a:off x="1602297" y="520897"/>
            <a:ext cx="7063530"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L’EXAMEN PRATIQUE</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DU PERMIS DE CONDUIRE</a:t>
            </a:r>
            <a:endParaRPr/>
          </a:p>
        </p:txBody>
      </p:sp>
      <p:pic>
        <p:nvPicPr>
          <p:cNvPr id="185" name="Google Shape;185;p8"/>
          <p:cNvPicPr preferRelativeResize="0"/>
          <p:nvPr/>
        </p:nvPicPr>
        <p:blipFill rotWithShape="1">
          <a:blip r:embed="rId3">
            <a:alphaModFix/>
          </a:blip>
          <a:srcRect/>
          <a:stretch/>
        </p:blipFill>
        <p:spPr>
          <a:xfrm rot="-387926">
            <a:off x="1813729" y="783453"/>
            <a:ext cx="1045382" cy="1044547"/>
          </a:xfrm>
          <a:prstGeom prst="rect">
            <a:avLst/>
          </a:prstGeom>
          <a:noFill/>
          <a:ln>
            <a:noFill/>
          </a:ln>
        </p:spPr>
      </p:pic>
      <p:sp>
        <p:nvSpPr>
          <p:cNvPr id="186" name="Google Shape;186;p8"/>
          <p:cNvSpPr/>
          <p:nvPr/>
        </p:nvSpPr>
        <p:spPr>
          <a:xfrm>
            <a:off x="5030713" y="2223083"/>
            <a:ext cx="3405930" cy="3999421"/>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87" name="Google Shape;187;p8"/>
          <p:cNvSpPr txBox="1"/>
          <p:nvPr/>
        </p:nvSpPr>
        <p:spPr>
          <a:xfrm>
            <a:off x="5055763" y="2875949"/>
            <a:ext cx="3330430" cy="3323987"/>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 Réaliser un parcours empruntant des </a:t>
            </a:r>
            <a:r>
              <a:rPr lang="fr-FR" sz="1000" b="1" i="0" u="none" strike="noStrike" cap="none">
                <a:solidFill>
                  <a:srgbClr val="000000"/>
                </a:solidFill>
                <a:latin typeface="Century Gothic"/>
                <a:ea typeface="Century Gothic"/>
                <a:cs typeface="Century Gothic"/>
                <a:sym typeface="Century Gothic"/>
              </a:rPr>
              <a:t>voies à caractère urbain, routier et/ou autoroutier.</a:t>
            </a:r>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1" i="0" u="none" strike="noStrike" cap="none">
                <a:solidFill>
                  <a:srgbClr val="000000"/>
                </a:solidFill>
                <a:latin typeface="Century Gothic"/>
                <a:ea typeface="Century Gothic"/>
                <a:cs typeface="Century Gothic"/>
                <a:sym typeface="Century Gothic"/>
              </a:rPr>
              <a:t>Suivre un itinéraire </a:t>
            </a:r>
            <a:r>
              <a:rPr lang="fr-FR" sz="1000" b="0" i="0" u="none" strike="noStrike" cap="none">
                <a:solidFill>
                  <a:srgbClr val="000000"/>
                </a:solidFill>
                <a:latin typeface="Century Gothic"/>
                <a:ea typeface="Century Gothic"/>
                <a:cs typeface="Century Gothic"/>
                <a:sym typeface="Century Gothic"/>
              </a:rPr>
              <a:t>ou vous rendre vers une destination préalablement établie, en vous guidant de </a:t>
            </a:r>
            <a:r>
              <a:rPr lang="fr-FR" sz="1000" b="1" i="0" u="none" strike="noStrike" cap="none">
                <a:solidFill>
                  <a:srgbClr val="000000"/>
                </a:solidFill>
                <a:latin typeface="Century Gothic"/>
                <a:ea typeface="Century Gothic"/>
                <a:cs typeface="Century Gothic"/>
                <a:sym typeface="Century Gothic"/>
              </a:rPr>
              <a:t>manière autonome</a:t>
            </a:r>
            <a:r>
              <a:rPr lang="fr-FR" sz="1000" b="0" i="0" u="none" strike="noStrike" cap="none">
                <a:solidFill>
                  <a:srgbClr val="000000"/>
                </a:solidFill>
                <a:latin typeface="Century Gothic"/>
                <a:ea typeface="Century Gothic"/>
                <a:cs typeface="Century Gothic"/>
                <a:sym typeface="Century Gothic"/>
              </a:rPr>
              <a:t>, pendant une durée globale d’environ cinq minutes.</a:t>
            </a:r>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Réaliser </a:t>
            </a:r>
            <a:r>
              <a:rPr lang="fr-FR" sz="1000" b="1" i="0" u="none" strike="noStrike" cap="none">
                <a:solidFill>
                  <a:srgbClr val="000000"/>
                </a:solidFill>
                <a:latin typeface="Century Gothic"/>
                <a:ea typeface="Century Gothic"/>
                <a:cs typeface="Century Gothic"/>
                <a:sym typeface="Century Gothic"/>
              </a:rPr>
              <a:t>2 manœuvres.</a:t>
            </a:r>
            <a:endParaRPr/>
          </a:p>
          <a:p>
            <a:pPr marL="171450" marR="0" lvl="0" indent="-171450" algn="just" rtl="0">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Procéder à la </a:t>
            </a:r>
            <a:r>
              <a:rPr lang="fr-FR" sz="1000" b="1" i="0" u="none" strike="noStrike" cap="none">
                <a:solidFill>
                  <a:srgbClr val="000000"/>
                </a:solidFill>
                <a:latin typeface="Century Gothic"/>
                <a:ea typeface="Century Gothic"/>
                <a:cs typeface="Century Gothic"/>
                <a:sym typeface="Century Gothic"/>
              </a:rPr>
              <a:t>vérification d’un élément technique</a:t>
            </a:r>
            <a:r>
              <a:rPr lang="fr-FR" sz="1000" b="0" i="0" u="none" strike="noStrike" cap="none">
                <a:solidFill>
                  <a:srgbClr val="000000"/>
                </a:solidFill>
                <a:latin typeface="Century Gothic"/>
                <a:ea typeface="Century Gothic"/>
                <a:cs typeface="Century Gothic"/>
                <a:sym typeface="Century Gothic"/>
              </a:rPr>
              <a:t> à l’intérieur </a:t>
            </a:r>
            <a:r>
              <a:rPr lang="fr-FR" sz="1000">
                <a:solidFill>
                  <a:srgbClr val="000000"/>
                </a:solidFill>
                <a:latin typeface="Century Gothic"/>
                <a:ea typeface="Century Gothic"/>
                <a:cs typeface="Century Gothic"/>
                <a:sym typeface="Century Gothic"/>
              </a:rPr>
              <a:t>ou</a:t>
            </a:r>
            <a:r>
              <a:rPr lang="fr-FR" sz="1000" b="0" i="0" u="none" strike="noStrike" cap="none">
                <a:solidFill>
                  <a:srgbClr val="000000"/>
                </a:solidFill>
                <a:latin typeface="Century Gothic"/>
                <a:ea typeface="Century Gothic"/>
                <a:cs typeface="Century Gothic"/>
                <a:sym typeface="Century Gothic"/>
              </a:rPr>
              <a:t> à l’extérieur du véhicule et répondre à une </a:t>
            </a:r>
            <a:r>
              <a:rPr lang="fr-FR" sz="1000" b="1" i="0" u="none" strike="noStrike" cap="none">
                <a:solidFill>
                  <a:srgbClr val="000000"/>
                </a:solidFill>
                <a:latin typeface="Century Gothic"/>
                <a:ea typeface="Century Gothic"/>
                <a:cs typeface="Century Gothic"/>
                <a:sym typeface="Century Gothic"/>
              </a:rPr>
              <a:t>question en lien avec la sécurité routière </a:t>
            </a:r>
            <a:r>
              <a:rPr lang="fr-FR" sz="1000">
                <a:solidFill>
                  <a:schemeClr val="dk1"/>
                </a:solidFill>
                <a:latin typeface="Century Gothic"/>
                <a:ea typeface="Century Gothic"/>
                <a:cs typeface="Century Gothic"/>
                <a:sym typeface="Century Gothic"/>
              </a:rPr>
              <a:t>et à une question portant sur les notions élémentaires de premiers secours.</a:t>
            </a:r>
            <a:endParaRPr sz="1000" b="1" i="0" u="none" strike="noStrike" cap="none">
              <a:solidFill>
                <a:srgbClr val="000000"/>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Appliquer les </a:t>
            </a:r>
            <a:r>
              <a:rPr lang="fr-FR" sz="1000" b="1" i="0" u="none" strike="noStrike" cap="none">
                <a:solidFill>
                  <a:srgbClr val="000000"/>
                </a:solidFill>
                <a:latin typeface="Century Gothic"/>
                <a:ea typeface="Century Gothic"/>
                <a:cs typeface="Century Gothic"/>
                <a:sym typeface="Century Gothic"/>
              </a:rPr>
              <a:t>règles du code de la route</a:t>
            </a:r>
            <a:r>
              <a:rPr lang="fr-FR" sz="1000" b="0" i="0" u="none" strike="noStrike" cap="none">
                <a:solidFill>
                  <a:srgbClr val="000000"/>
                </a:solidFill>
                <a:latin typeface="Century Gothic"/>
                <a:ea typeface="Century Gothic"/>
                <a:cs typeface="Century Gothic"/>
                <a:sym typeface="Century Gothic"/>
              </a:rPr>
              <a:t>, notamment les limitations de vitesse s’appliquant aux élèves conducteurs.</a:t>
            </a:r>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Adapter votre conduite dans un souci </a:t>
            </a:r>
            <a:r>
              <a:rPr lang="fr-FR" sz="1000" b="1" i="0" u="none" strike="noStrike" cap="none">
                <a:solidFill>
                  <a:srgbClr val="000000"/>
                </a:solidFill>
                <a:latin typeface="Century Gothic"/>
                <a:ea typeface="Century Gothic"/>
                <a:cs typeface="Century Gothic"/>
                <a:sym typeface="Century Gothic"/>
              </a:rPr>
              <a:t>d’économie de carburant </a:t>
            </a:r>
            <a:r>
              <a:rPr lang="fr-FR" sz="1000" b="0" i="0" u="none" strike="noStrike" cap="none">
                <a:solidFill>
                  <a:srgbClr val="000000"/>
                </a:solidFill>
                <a:latin typeface="Century Gothic"/>
                <a:ea typeface="Century Gothic"/>
                <a:cs typeface="Century Gothic"/>
                <a:sym typeface="Century Gothic"/>
              </a:rPr>
              <a:t>et de </a:t>
            </a:r>
            <a:r>
              <a:rPr lang="fr-FR" sz="1000" b="1" i="0" u="none" strike="noStrike" cap="none">
                <a:solidFill>
                  <a:srgbClr val="000000"/>
                </a:solidFill>
                <a:latin typeface="Century Gothic"/>
                <a:ea typeface="Century Gothic"/>
                <a:cs typeface="Century Gothic"/>
                <a:sym typeface="Century Gothic"/>
              </a:rPr>
              <a:t>limitation de rejet de gaz à effet de serre.</a:t>
            </a:r>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Faire preuve de </a:t>
            </a:r>
            <a:r>
              <a:rPr lang="fr-FR" sz="1000" b="1" i="0" u="none" strike="noStrike" cap="none">
                <a:solidFill>
                  <a:srgbClr val="000000"/>
                </a:solidFill>
                <a:latin typeface="Century Gothic"/>
                <a:ea typeface="Century Gothic"/>
                <a:cs typeface="Century Gothic"/>
                <a:sym typeface="Century Gothic"/>
              </a:rPr>
              <a:t>courtoisie</a:t>
            </a:r>
            <a:r>
              <a:rPr lang="fr-FR" sz="1000" b="0" i="0" u="none" strike="noStrike" cap="none">
                <a:solidFill>
                  <a:srgbClr val="000000"/>
                </a:solidFill>
                <a:latin typeface="Century Gothic"/>
                <a:ea typeface="Century Gothic"/>
                <a:cs typeface="Century Gothic"/>
                <a:sym typeface="Century Gothic"/>
              </a:rPr>
              <a:t> envers les autres usagers, et notamment les plus vulnérables.</a:t>
            </a:r>
            <a:endParaRPr/>
          </a:p>
        </p:txBody>
      </p:sp>
      <p:sp>
        <p:nvSpPr>
          <p:cNvPr id="188" name="Google Shape;188;p8"/>
          <p:cNvSpPr/>
          <p:nvPr/>
        </p:nvSpPr>
        <p:spPr>
          <a:xfrm>
            <a:off x="5303356" y="2087511"/>
            <a:ext cx="2860644" cy="293615"/>
          </a:xfrm>
          <a:prstGeom prst="rect">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CRITÈRES D’ÉVALUATION</a:t>
            </a:r>
            <a:endParaRPr/>
          </a:p>
        </p:txBody>
      </p:sp>
      <p:sp>
        <p:nvSpPr>
          <p:cNvPr id="189" name="Google Shape;189;p8"/>
          <p:cNvSpPr/>
          <p:nvPr/>
        </p:nvSpPr>
        <p:spPr>
          <a:xfrm>
            <a:off x="674198" y="2090557"/>
            <a:ext cx="3986702" cy="4134993"/>
          </a:xfrm>
          <a:prstGeom prst="rect">
            <a:avLst/>
          </a:prstGeom>
          <a:solidFill>
            <a:srgbClr val="3D3E44"/>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90" name="Google Shape;190;p8"/>
          <p:cNvSpPr txBox="1"/>
          <p:nvPr/>
        </p:nvSpPr>
        <p:spPr>
          <a:xfrm>
            <a:off x="707357" y="2105164"/>
            <a:ext cx="3953544"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L’épreuve pratique de l’examen du permis de conduire est évaluée par un expert : </a:t>
            </a:r>
            <a:r>
              <a:rPr lang="fr-FR" sz="1000" b="1" i="0" u="sng" strike="noStrike" cap="none">
                <a:solidFill>
                  <a:srgbClr val="FFFFFF"/>
                </a:solidFill>
                <a:latin typeface="Century Gothic"/>
                <a:ea typeface="Century Gothic"/>
                <a:cs typeface="Century Gothic"/>
                <a:sym typeface="Century Gothic"/>
              </a:rPr>
              <a:t>l’inspecteur du permis de conduire et de la sécurité routière.</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L’évaluation réalisée par l’expert est basée sur des </a:t>
            </a:r>
            <a:r>
              <a:rPr lang="fr-FR" sz="1000" b="1" i="0" u="none" strike="noStrike" cap="none">
                <a:solidFill>
                  <a:srgbClr val="FFFFFF"/>
                </a:solidFill>
                <a:latin typeface="Century Gothic"/>
                <a:ea typeface="Century Gothic"/>
                <a:cs typeface="Century Gothic"/>
                <a:sym typeface="Century Gothic"/>
              </a:rPr>
              <a:t>textes réglementaires et instructions précises </a:t>
            </a:r>
            <a:r>
              <a:rPr lang="fr-FR" sz="1000" b="0" i="0" u="none" strike="noStrike" cap="none">
                <a:solidFill>
                  <a:srgbClr val="FFFFFF"/>
                </a:solidFill>
                <a:latin typeface="Century Gothic"/>
                <a:ea typeface="Century Gothic"/>
                <a:cs typeface="Century Gothic"/>
                <a:sym typeface="Century Gothic"/>
              </a:rPr>
              <a:t>qui en fixent les modalités. L’épreuve</a:t>
            </a:r>
            <a:r>
              <a:rPr lang="fr-FR" sz="1000">
                <a:solidFill>
                  <a:srgbClr val="FFFFFF"/>
                </a:solidFill>
                <a:latin typeface="Century Gothic"/>
                <a:ea typeface="Century Gothic"/>
                <a:cs typeface="Century Gothic"/>
                <a:sym typeface="Century Gothic"/>
              </a:rPr>
              <a:t> dure 32 minutes,</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Cette évaluation consiste en un </a:t>
            </a:r>
            <a:r>
              <a:rPr lang="fr-FR" sz="1000" b="1" i="0" u="none" strike="noStrike" cap="none">
                <a:solidFill>
                  <a:srgbClr val="FFFFFF"/>
                </a:solidFill>
                <a:latin typeface="Century Gothic"/>
                <a:ea typeface="Century Gothic"/>
                <a:cs typeface="Century Gothic"/>
                <a:sym typeface="Century Gothic"/>
              </a:rPr>
              <a:t>bilan des compétences </a:t>
            </a:r>
            <a:r>
              <a:rPr lang="fr-FR" sz="1000" b="0" i="0" u="none" strike="noStrike" cap="none">
                <a:solidFill>
                  <a:srgbClr val="FFFFFF"/>
                </a:solidFill>
                <a:latin typeface="Century Gothic"/>
                <a:ea typeface="Century Gothic"/>
                <a:cs typeface="Century Gothic"/>
                <a:sym typeface="Century Gothic"/>
              </a:rPr>
              <a:t>nécessaires et fondamentales devant être acquises pour une </a:t>
            </a:r>
            <a:r>
              <a:rPr lang="fr-FR" sz="1000" b="1" i="0" u="sng" strike="noStrike" cap="none">
                <a:solidFill>
                  <a:srgbClr val="FFFFFF"/>
                </a:solidFill>
                <a:latin typeface="Century Gothic"/>
                <a:ea typeface="Century Gothic"/>
                <a:cs typeface="Century Gothic"/>
                <a:sym typeface="Century Gothic"/>
              </a:rPr>
              <a:t>conduite en sécurité</a:t>
            </a:r>
            <a:r>
              <a:rPr lang="fr-FR" sz="1000" b="0" i="0" u="none" strike="noStrike" cap="none">
                <a:solidFill>
                  <a:srgbClr val="FFFFFF"/>
                </a:solidFill>
                <a:latin typeface="Century Gothic"/>
                <a:ea typeface="Century Gothic"/>
                <a:cs typeface="Century Gothic"/>
                <a:sym typeface="Century Gothic"/>
              </a:rPr>
              <a:t>, car la conduite est un acte difficile qui engage une responsabilité forte.</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L’expert s’attache à </a:t>
            </a:r>
            <a:r>
              <a:rPr lang="fr-FR" sz="1000" b="1" i="0" u="none" strike="noStrike" cap="none">
                <a:solidFill>
                  <a:srgbClr val="FFFFFF"/>
                </a:solidFill>
                <a:latin typeface="Century Gothic"/>
                <a:ea typeface="Century Gothic"/>
                <a:cs typeface="Century Gothic"/>
                <a:sym typeface="Century Gothic"/>
              </a:rPr>
              <a:t>valoriser vos acquis comportementaux</a:t>
            </a:r>
            <a:r>
              <a:rPr lang="fr-FR" sz="1000" b="0" i="0" u="none" strike="noStrike" cap="none">
                <a:solidFill>
                  <a:srgbClr val="FFFFFF"/>
                </a:solidFill>
                <a:latin typeface="Century Gothic"/>
                <a:ea typeface="Century Gothic"/>
                <a:cs typeface="Century Gothic"/>
                <a:sym typeface="Century Gothic"/>
              </a:rPr>
              <a:t> plutôt que vos faiblesses. Il réalise ainsi un </a:t>
            </a:r>
            <a:r>
              <a:rPr lang="fr-FR" sz="1000" b="1" i="0" u="none" strike="noStrike" cap="none">
                <a:solidFill>
                  <a:srgbClr val="FFFFFF"/>
                </a:solidFill>
                <a:latin typeface="Century Gothic"/>
                <a:ea typeface="Century Gothic"/>
                <a:cs typeface="Century Gothic"/>
                <a:sym typeface="Century Gothic"/>
              </a:rPr>
              <a:t>inventaire des points positifs et des points négatifs</a:t>
            </a:r>
            <a:r>
              <a:rPr lang="fr-FR" sz="1000" b="0" i="0" u="none" strike="noStrike" cap="none">
                <a:solidFill>
                  <a:srgbClr val="FFFFFF"/>
                </a:solidFill>
                <a:latin typeface="Century Gothic"/>
                <a:ea typeface="Century Gothic"/>
                <a:cs typeface="Century Gothic"/>
                <a:sym typeface="Century Gothic"/>
              </a:rPr>
              <a:t> restitués par rapport à une compétence donnée.</a:t>
            </a:r>
            <a:r>
              <a:rPr lang="fr-FR" sz="1000">
                <a:solidFill>
                  <a:srgbClr val="FFFFFF"/>
                </a:solidFill>
                <a:latin typeface="Century Gothic"/>
                <a:ea typeface="Century Gothic"/>
                <a:cs typeface="Century Gothic"/>
                <a:sym typeface="Century Gothic"/>
              </a:rPr>
              <a:t> </a:t>
            </a:r>
            <a:r>
              <a:rPr lang="fr-FR" sz="1000" b="0" i="0" u="none" strike="noStrike" cap="none">
                <a:solidFill>
                  <a:srgbClr val="FFFFFF"/>
                </a:solidFill>
                <a:latin typeface="Century Gothic"/>
                <a:ea typeface="Century Gothic"/>
                <a:cs typeface="Century Gothic"/>
                <a:sym typeface="Century Gothic"/>
              </a:rPr>
              <a:t>Un échange entre l’expert et vous peut s’instaurer au cours de l’épreuve.</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A l’issue de l’épreuve, l’expert retranscrit de façon formelle ce bilan de compétences dans une </a:t>
            </a:r>
            <a:r>
              <a:rPr lang="fr-FR" sz="1000" b="1" i="0" u="none" strike="noStrike" cap="none">
                <a:solidFill>
                  <a:srgbClr val="FFFFFF"/>
                </a:solidFill>
                <a:latin typeface="Century Gothic"/>
                <a:ea typeface="Century Gothic"/>
                <a:cs typeface="Century Gothic"/>
                <a:sym typeface="Century Gothic"/>
              </a:rPr>
              <a:t>grille</a:t>
            </a:r>
            <a:endParaRPr/>
          </a:p>
          <a:p>
            <a:pPr marL="0" marR="0" lvl="0" indent="0" algn="l" rtl="0">
              <a:lnSpc>
                <a:spcPct val="100000"/>
              </a:lnSpc>
              <a:spcBef>
                <a:spcPts val="0"/>
              </a:spcBef>
              <a:spcAft>
                <a:spcPts val="0"/>
              </a:spcAft>
              <a:buClr>
                <a:srgbClr val="FFFFFF"/>
              </a:buClr>
              <a:buSzPts val="1000"/>
              <a:buFont typeface="Century Gothic"/>
              <a:buNone/>
            </a:pPr>
            <a:r>
              <a:rPr lang="fr-FR" sz="1000" b="1" i="0" u="none" strike="noStrike" cap="none">
                <a:solidFill>
                  <a:srgbClr val="FFFFFF"/>
                </a:solidFill>
                <a:latin typeface="Century Gothic"/>
                <a:ea typeface="Century Gothic"/>
                <a:cs typeface="Century Gothic"/>
                <a:sym typeface="Century Gothic"/>
              </a:rPr>
              <a:t>d’évaluation</a:t>
            </a:r>
            <a:r>
              <a:rPr lang="fr-FR" sz="1000" b="0" i="0" u="none" strike="noStrike" cap="none">
                <a:solidFill>
                  <a:srgbClr val="FFFFFF"/>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chemeClr val="dk1"/>
              </a:buClr>
              <a:buSzPts val="1000"/>
              <a:buFont typeface="Montserrat"/>
              <a:buNone/>
            </a:pPr>
            <a:endParaRPr sz="1000">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Votre école de conduite vous accompagne à l’examen et l’enseignant de la conduite est présent à l’arrière du véhicule.</a:t>
            </a:r>
            <a:endParaRPr/>
          </a:p>
        </p:txBody>
      </p:sp>
      <p:sp>
        <p:nvSpPr>
          <p:cNvPr id="191" name="Google Shape;191;p8"/>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1.2 DU LABEL DE L’ETAT</a:t>
            </a:r>
            <a:endParaRPr/>
          </a:p>
        </p:txBody>
      </p:sp>
      <p:pic>
        <p:nvPicPr>
          <p:cNvPr id="192" name="Google Shape;192;p8"/>
          <p:cNvPicPr preferRelativeResize="0"/>
          <p:nvPr/>
        </p:nvPicPr>
        <p:blipFill rotWithShape="1">
          <a:blip r:embed="rId4">
            <a:alphaModFix/>
          </a:blip>
          <a:srcRect/>
          <a:stretch/>
        </p:blipFill>
        <p:spPr>
          <a:xfrm>
            <a:off x="6266711" y="2406293"/>
            <a:ext cx="908533" cy="447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p:nvPr/>
        </p:nvSpPr>
        <p:spPr>
          <a:xfrm>
            <a:off x="1602297" y="520897"/>
            <a:ext cx="7063530"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L’EXAMEN PRATIQUE</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DU PERMIS A2</a:t>
            </a:r>
            <a:endParaRPr/>
          </a:p>
        </p:txBody>
      </p:sp>
      <p:pic>
        <p:nvPicPr>
          <p:cNvPr id="198" name="Google Shape;198;p9"/>
          <p:cNvPicPr preferRelativeResize="0"/>
          <p:nvPr/>
        </p:nvPicPr>
        <p:blipFill rotWithShape="1">
          <a:blip r:embed="rId3">
            <a:alphaModFix/>
          </a:blip>
          <a:srcRect/>
          <a:stretch/>
        </p:blipFill>
        <p:spPr>
          <a:xfrm rot="-667140">
            <a:off x="2467363" y="723445"/>
            <a:ext cx="1045382" cy="1044547"/>
          </a:xfrm>
          <a:prstGeom prst="rect">
            <a:avLst/>
          </a:prstGeom>
          <a:noFill/>
          <a:ln>
            <a:noFill/>
          </a:ln>
        </p:spPr>
      </p:pic>
      <p:sp>
        <p:nvSpPr>
          <p:cNvPr id="199" name="Google Shape;199;p9"/>
          <p:cNvSpPr/>
          <p:nvPr/>
        </p:nvSpPr>
        <p:spPr>
          <a:xfrm>
            <a:off x="5030713" y="2501986"/>
            <a:ext cx="3405930" cy="3720518"/>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200" name="Google Shape;200;p9"/>
          <p:cNvSpPr txBox="1"/>
          <p:nvPr/>
        </p:nvSpPr>
        <p:spPr>
          <a:xfrm>
            <a:off x="5055763" y="2875949"/>
            <a:ext cx="3330430" cy="33701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entury Gothic"/>
                <a:ea typeface="Century Gothic"/>
                <a:cs typeface="Century Gothic"/>
                <a:sym typeface="Century Gothic"/>
              </a:rPr>
              <a:t>À l'issue des épreuves, l'examinateur délivre un certificat d'examen du permis de conduire. Si le résultat est favorable, le certificat d'examen vaut titre de conduite pendant </a:t>
            </a:r>
            <a:r>
              <a:rPr lang="fr-FR" sz="1200" u="sng">
                <a:solidFill>
                  <a:schemeClr val="dk1"/>
                </a:solidFill>
                <a:latin typeface="Century Gothic"/>
                <a:ea typeface="Century Gothic"/>
                <a:cs typeface="Century Gothic"/>
                <a:sym typeface="Century Gothic"/>
              </a:rPr>
              <a:t>4</a:t>
            </a:r>
            <a:r>
              <a:rPr lang="fr-FR" sz="1200">
                <a:solidFill>
                  <a:schemeClr val="dk1"/>
                </a:solidFill>
                <a:latin typeface="Century Gothic"/>
                <a:ea typeface="Century Gothic"/>
                <a:cs typeface="Century Gothic"/>
                <a:sym typeface="Century Gothic"/>
              </a:rPr>
              <a:t> mois, en attendant la délivrance du permis de conduire définitif.</a:t>
            </a:r>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fr-FR" sz="1200">
                <a:solidFill>
                  <a:schemeClr val="dk1"/>
                </a:solidFill>
                <a:latin typeface="Century Gothic"/>
                <a:ea typeface="Century Gothic"/>
                <a:cs typeface="Century Gothic"/>
                <a:sym typeface="Century Gothic"/>
              </a:rPr>
              <a:t>Il permet au conducteur de conduire seulement sur le territoire national.</a:t>
            </a:r>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1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fr-FR" sz="1100">
                <a:solidFill>
                  <a:schemeClr val="dk1"/>
                </a:solidFill>
                <a:latin typeface="Century Gothic"/>
                <a:ea typeface="Century Gothic"/>
                <a:cs typeface="Century Gothic"/>
                <a:sym typeface="Century Gothic"/>
              </a:rPr>
              <a:t>Source: </a:t>
            </a:r>
            <a:endParaRPr/>
          </a:p>
          <a:p>
            <a:pPr marL="0" marR="0" lvl="0" indent="0" algn="l" rtl="0">
              <a:spcBef>
                <a:spcPts val="0"/>
              </a:spcBef>
              <a:spcAft>
                <a:spcPts val="0"/>
              </a:spcAft>
              <a:buNone/>
            </a:pPr>
            <a:r>
              <a:rPr lang="fr-FR" sz="11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www.sécurité-routière.gouv.fr</a:t>
            </a:r>
            <a:endParaRPr sz="1100">
              <a:solidFill>
                <a:schemeClr val="dk1"/>
              </a:solidFill>
              <a:latin typeface="Century Gothic"/>
              <a:ea typeface="Century Gothic"/>
              <a:cs typeface="Century Gothic"/>
              <a:sym typeface="Century Gothic"/>
            </a:endParaRPr>
          </a:p>
        </p:txBody>
      </p:sp>
      <p:sp>
        <p:nvSpPr>
          <p:cNvPr id="201" name="Google Shape;201;p9"/>
          <p:cNvSpPr/>
          <p:nvPr/>
        </p:nvSpPr>
        <p:spPr>
          <a:xfrm>
            <a:off x="5575999" y="2505389"/>
            <a:ext cx="2860644" cy="293615"/>
          </a:xfrm>
          <a:prstGeom prst="rect">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ISSUE DES EPREUVES</a:t>
            </a:r>
            <a:endParaRPr/>
          </a:p>
        </p:txBody>
      </p:sp>
      <p:sp>
        <p:nvSpPr>
          <p:cNvPr id="202" name="Google Shape;202;p9"/>
          <p:cNvSpPr/>
          <p:nvPr/>
        </p:nvSpPr>
        <p:spPr>
          <a:xfrm>
            <a:off x="674198" y="2090557"/>
            <a:ext cx="3986702" cy="4134993"/>
          </a:xfrm>
          <a:prstGeom prst="rect">
            <a:avLst/>
          </a:prstGeom>
          <a:solidFill>
            <a:srgbClr val="3D3E44"/>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203" name="Google Shape;203;p9"/>
          <p:cNvSpPr txBox="1"/>
          <p:nvPr/>
        </p:nvSpPr>
        <p:spPr>
          <a:xfrm>
            <a:off x="707357" y="2105164"/>
            <a:ext cx="3953544" cy="36009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dirty="0">
                <a:solidFill>
                  <a:schemeClr val="lt1"/>
                </a:solidFill>
                <a:latin typeface="Century Gothic"/>
                <a:ea typeface="Century Gothic"/>
                <a:cs typeface="Century Gothic"/>
                <a:sym typeface="Century Gothic"/>
              </a:rPr>
              <a:t>L'examen pratique comprend deux phases : </a:t>
            </a:r>
            <a:endParaRPr dirty="0"/>
          </a:p>
          <a:p>
            <a:pPr marL="0" marR="0" lvl="0" indent="0" algn="l" rtl="0">
              <a:spcBef>
                <a:spcPts val="0"/>
              </a:spcBef>
              <a:spcAft>
                <a:spcPts val="0"/>
              </a:spcAft>
              <a:buNone/>
            </a:pPr>
            <a:endParaRPr sz="12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1200" b="1" dirty="0">
                <a:solidFill>
                  <a:schemeClr val="lt1"/>
                </a:solidFill>
                <a:latin typeface="Century Gothic"/>
                <a:ea typeface="Century Gothic"/>
                <a:cs typeface="Century Gothic"/>
                <a:sym typeface="Century Gothic"/>
              </a:rPr>
              <a:t>Une épreuve hors circulation de 10 minutes </a:t>
            </a:r>
            <a:r>
              <a:rPr lang="fr-FR" sz="1200" dirty="0">
                <a:solidFill>
                  <a:schemeClr val="lt1"/>
                </a:solidFill>
                <a:latin typeface="Century Gothic"/>
                <a:ea typeface="Century Gothic"/>
                <a:cs typeface="Century Gothic"/>
                <a:sym typeface="Century Gothic"/>
              </a:rPr>
              <a:t>qui comprend une vérification du véhicule, un test de maniabilité (maîtrise de la moto sans l'aide du moteur, à allure lente et à allure normale) </a:t>
            </a:r>
            <a:endParaRPr dirty="0"/>
          </a:p>
          <a:p>
            <a:pPr marL="0" marR="0" lvl="0" indent="0" algn="l" rtl="0">
              <a:spcBef>
                <a:spcPts val="0"/>
              </a:spcBef>
              <a:spcAft>
                <a:spcPts val="0"/>
              </a:spcAft>
              <a:buNone/>
            </a:pPr>
            <a:endParaRPr sz="12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2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200"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fr-FR" sz="1200" b="1" dirty="0">
                <a:solidFill>
                  <a:schemeClr val="lt1"/>
                </a:solidFill>
                <a:latin typeface="Century Gothic"/>
                <a:ea typeface="Century Gothic"/>
                <a:cs typeface="Century Gothic"/>
                <a:sym typeface="Century Gothic"/>
              </a:rPr>
              <a:t>Une épreuve en circulation de 40 minutes</a:t>
            </a:r>
            <a:r>
              <a:rPr lang="fr-FR" sz="1200" dirty="0">
                <a:solidFill>
                  <a:schemeClr val="lt1"/>
                </a:solidFill>
                <a:latin typeface="Century Gothic"/>
                <a:ea typeface="Century Gothic"/>
                <a:cs typeface="Century Gothic"/>
                <a:sym typeface="Century Gothic"/>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endParaRPr dirty="0"/>
          </a:p>
        </p:txBody>
      </p:sp>
      <p:sp>
        <p:nvSpPr>
          <p:cNvPr id="204" name="Google Shape;204;p9"/>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900">
                <a:solidFill>
                  <a:schemeClr val="dk1"/>
                </a:solidFill>
                <a:latin typeface="Century Gothic"/>
                <a:ea typeface="Century Gothic"/>
                <a:cs typeface="Century Gothic"/>
                <a:sym typeface="Century Gothic"/>
              </a:rPr>
              <a:t>CRITÈRE 1.2 DU LABEL DE L’ETAT</a:t>
            </a:r>
            <a:endParaRPr/>
          </a:p>
        </p:txBody>
      </p:sp>
      <p:sp>
        <p:nvSpPr>
          <p:cNvPr id="205" name="Google Shape;205;p9"/>
          <p:cNvSpPr/>
          <p:nvPr/>
        </p:nvSpPr>
        <p:spPr>
          <a:xfrm>
            <a:off x="5442411" y="4668433"/>
            <a:ext cx="1080000" cy="10800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206" name="Google Shape;206;p9"/>
          <p:cNvSpPr/>
          <p:nvPr/>
        </p:nvSpPr>
        <p:spPr>
          <a:xfrm>
            <a:off x="6867960" y="4666284"/>
            <a:ext cx="1080000" cy="108000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Conception personnalisé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815C83EAD004791BE32C8BEAA062B" ma:contentTypeVersion="11" ma:contentTypeDescription="Crée un document." ma:contentTypeScope="" ma:versionID="bba071efb6182380ec0f40dc82934e89">
  <xsd:schema xmlns:xsd="http://www.w3.org/2001/XMLSchema" xmlns:xs="http://www.w3.org/2001/XMLSchema" xmlns:p="http://schemas.microsoft.com/office/2006/metadata/properties" xmlns:ns2="bc8c31ba-1971-4fb6-9840-00dfe52d49ef" xmlns:ns3="69958adf-f334-4f19-b567-14e8391fe204" targetNamespace="http://schemas.microsoft.com/office/2006/metadata/properties" ma:root="true" ma:fieldsID="e574fe295a17c1b2c80ac83a53a094a2" ns2:_="" ns3:_="">
    <xsd:import namespace="bc8c31ba-1971-4fb6-9840-00dfe52d49ef"/>
    <xsd:import namespace="69958adf-f334-4f19-b567-14e8391fe2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c31ba-1971-4fb6-9840-00dfe52d4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70e26842-b0e1-41c6-a04d-0f85891e50a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58adf-f334-4f19-b567-14e8391fe2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a3552a-7d2a-4b87-a8c4-e1f2b74c8fed}" ma:internalName="TaxCatchAll" ma:showField="CatchAllData" ma:web="69958adf-f334-4f19-b567-14e8391fe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8c31ba-1971-4fb6-9840-00dfe52d49ef">
      <Terms xmlns="http://schemas.microsoft.com/office/infopath/2007/PartnerControls"/>
    </lcf76f155ced4ddcb4097134ff3c332f>
    <TaxCatchAll xmlns="69958adf-f334-4f19-b567-14e8391fe20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10AD5-C052-4609-9AA0-FD67FA15C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c31ba-1971-4fb6-9840-00dfe52d49ef"/>
    <ds:schemaRef ds:uri="69958adf-f334-4f19-b567-14e8391fe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0516A2-43F7-4B7D-A752-7141F8F9E796}">
  <ds:schemaRefs>
    <ds:schemaRef ds:uri="http://schemas.microsoft.com/office/2006/metadata/properties"/>
    <ds:schemaRef ds:uri="http://schemas.microsoft.com/office/infopath/2007/PartnerControls"/>
    <ds:schemaRef ds:uri="bc8c31ba-1971-4fb6-9840-00dfe52d49ef"/>
    <ds:schemaRef ds:uri="69958adf-f334-4f19-b567-14e8391fe204"/>
  </ds:schemaRefs>
</ds:datastoreItem>
</file>

<file path=customXml/itemProps3.xml><?xml version="1.0" encoding="utf-8"?>
<ds:datastoreItem xmlns:ds="http://schemas.openxmlformats.org/officeDocument/2006/customXml" ds:itemID="{77183973-60F9-47E8-977F-BE692783C3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TotalTime>
  <Words>3841</Words>
  <Application>Microsoft Office PowerPoint</Application>
  <PresentationFormat>Affichage à l'écran (4:3)</PresentationFormat>
  <Paragraphs>366</Paragraphs>
  <Slides>22</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Congenial Black</vt:lpstr>
      <vt:lpstr>Calibri</vt:lpstr>
      <vt:lpstr>Arial</vt:lpstr>
      <vt:lpstr>Noto Sans Symbols</vt:lpstr>
      <vt:lpstr>Montserrat</vt:lpstr>
      <vt:lpstr>Century Gothic</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Alexis LE GALLEU</dc:creator>
  <cp:lastModifiedBy>Contact AUTO-ÉCOLE LE SERGENT</cp:lastModifiedBy>
  <cp:revision>4</cp:revision>
  <cp:lastPrinted>2026-01-16T11:27:01Z</cp:lastPrinted>
  <dcterms:created xsi:type="dcterms:W3CDTF">2016-11-16T10:38:42Z</dcterms:created>
  <dcterms:modified xsi:type="dcterms:W3CDTF">2026-01-16T12:40:16Z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0x010100731815C83EAD004791BE32C8BEAA062B</vt:lpwstr>
  </property>
  <property fmtid="{D5CDD505-2E9C-101B-9397-08002B2CF9AE}" pid="3" name="MediaServiceImageTags">
    <vt:lpwstr/>
  </property>
</Properties>
</file>